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5" r:id="rId3"/>
    <p:sldMasterId id="2147483681" r:id="rId4"/>
  </p:sldMasterIdLst>
  <p:notesMasterIdLst>
    <p:notesMasterId r:id="rId26"/>
  </p:notesMasterIdLst>
  <p:sldIdLst>
    <p:sldId id="256" r:id="rId5"/>
    <p:sldId id="257" r:id="rId6"/>
    <p:sldId id="331" r:id="rId7"/>
    <p:sldId id="1216" r:id="rId8"/>
    <p:sldId id="332" r:id="rId9"/>
    <p:sldId id="336" r:id="rId10"/>
    <p:sldId id="1215" r:id="rId11"/>
    <p:sldId id="1198" r:id="rId12"/>
    <p:sldId id="1217" r:id="rId13"/>
    <p:sldId id="337" r:id="rId14"/>
    <p:sldId id="1218" r:id="rId15"/>
    <p:sldId id="297" r:id="rId16"/>
    <p:sldId id="298" r:id="rId17"/>
    <p:sldId id="271" r:id="rId18"/>
    <p:sldId id="316" r:id="rId19"/>
    <p:sldId id="300" r:id="rId20"/>
    <p:sldId id="303" r:id="rId21"/>
    <p:sldId id="304" r:id="rId22"/>
    <p:sldId id="305" r:id="rId23"/>
    <p:sldId id="1219" r:id="rId24"/>
    <p:sldId id="12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8"/>
    <p:restoredTop sz="94688"/>
  </p:normalViewPr>
  <p:slideViewPr>
    <p:cSldViewPr snapToGrid="0" snapToObjects="1">
      <p:cViewPr>
        <p:scale>
          <a:sx n="100" d="100"/>
          <a:sy n="100" d="100"/>
        </p:scale>
        <p:origin x="93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98CD6-D203-3040-B678-6751ACD74937}" type="datetimeFigureOut">
              <a:t>6/23/19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99884-39B6-094F-8DD9-67D5BDC837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9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72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57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72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57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45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28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15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A0C7-A0D0-8A49-90F9-2C09974EE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DB187-B7AC-FD42-8FE1-A871289A1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EBC7B-835C-464D-A213-A59B3599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7177A-4837-8442-9874-45A7ED0E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C2A50-6876-3C48-85F7-9EE5AAD0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5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2F0E-7041-D344-94AE-ACE9242C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FB248-4F33-5E4F-AF36-04E646364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99211-3F29-3847-99E1-6A16508E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60E23-92B0-8049-9433-12EF222E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06656-FEBB-FE49-83E5-92EB8BB2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AFAE1-326C-CA46-A833-EE91B0B50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A8B91-D95E-5C47-82AB-1A158B63D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E7879-EFA3-BF41-86AF-B089C012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EBC52-400E-B640-B5F1-F8C8A350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1109-9DB3-A047-9BC8-A7D8A89F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2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96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3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05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45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5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33D6-D062-2043-B2E1-0AE1A181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833B-EC5B-6A4C-8C2C-E2D7462C8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B9362-6969-F243-AC59-C9C251D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FCD0A-BE99-FD41-8633-877C927A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E65B9-16C4-5546-B4C5-309BF758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29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1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80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370602" y="689778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427101" y="1918653"/>
            <a:ext cx="94083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4160902" y="1533253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8" name="Shape 28"/>
          <p:cNvSpPr/>
          <p:nvPr/>
        </p:nvSpPr>
        <p:spPr>
          <a:xfrm>
            <a:off x="4091000" y="1577728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1885264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9969" y="1831450"/>
            <a:ext cx="43551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62"/>
            </a:lvl1pPr>
            <a:lvl2pPr lvl="1">
              <a:spcBef>
                <a:spcPts val="0"/>
              </a:spcBef>
              <a:buSzPct val="100000"/>
              <a:defRPr sz="1662"/>
            </a:lvl2pPr>
            <a:lvl3pPr lvl="2">
              <a:spcBef>
                <a:spcPts val="0"/>
              </a:spcBef>
              <a:buSzPct val="100000"/>
              <a:defRPr sz="1662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554067" y="1831450"/>
            <a:ext cx="42072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62"/>
            </a:lvl1pPr>
            <a:lvl2pPr lvl="1">
              <a:spcBef>
                <a:spcPts val="0"/>
              </a:spcBef>
              <a:buSzPct val="100000"/>
              <a:defRPr sz="1662"/>
            </a:lvl2pPr>
            <a:lvl3pPr lvl="2">
              <a:spcBef>
                <a:spcPts val="0"/>
              </a:spcBef>
              <a:buSzPct val="100000"/>
              <a:defRPr sz="1662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370602" y="689778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160902" y="1533253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4" name="Shape 34"/>
          <p:cNvSpPr/>
          <p:nvPr/>
        </p:nvSpPr>
        <p:spPr>
          <a:xfrm>
            <a:off x="4091000" y="1577728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2260708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718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0150" y="85053"/>
            <a:ext cx="9330935" cy="418855"/>
          </a:xfrm>
          <a:prstGeom prst="rect">
            <a:avLst/>
          </a:prstGeom>
        </p:spPr>
        <p:txBody>
          <a:bodyPr vert="horz" lIns="103897" tIns="51949" rIns="103897" bIns="51949" anchor="ctr"/>
          <a:lstStyle>
            <a:lvl1pPr algn="l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884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F38256B0-FE4C-4E35-8EC3-54922953C6A2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C6501AA3-9C5D-4A57-945F-8DA6CA3D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3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B8CEE4-35AF-4334-8BD7-0342FA606C11}" type="datetimeFigureOut">
              <a:rPr lang="id-ID" smtClean="0"/>
              <a:t>23/06/19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5F13BF-F61F-4EB6-B743-DF16FF2462A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6931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44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6E5B-1A48-0241-9709-079AB52B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DB78B-912F-424A-9BEB-1ACF4FCD8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5956-751B-124A-B66B-00DDCB68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F02F7-EB32-6E48-B0EA-A448260E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0A85-55B5-F843-AB4D-7DFC8F59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40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4" y="-89788"/>
            <a:ext cx="12192000" cy="75935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90621"/>
            <a:ext cx="8991474" cy="108870"/>
          </a:xfrm>
          <a:prstGeom prst="rect">
            <a:avLst/>
          </a:prstGeom>
          <a:solidFill>
            <a:srgbClr val="D69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8991475" y="590621"/>
            <a:ext cx="3216492" cy="1088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11821841" y="6491157"/>
            <a:ext cx="386126" cy="366843"/>
          </a:xfrm>
          <a:prstGeom prst="rect">
            <a:avLst/>
          </a:prstGeom>
          <a:solidFill>
            <a:srgbClr val="D69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62031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170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949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magent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319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3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2200600" y="1830109"/>
            <a:ext cx="77908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200600" y="3505725"/>
            <a:ext cx="77908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013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8" name="Shape 28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3894755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9967" y="1831450"/>
            <a:ext cx="43551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554067" y="1831450"/>
            <a:ext cx="42072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4" name="Shape 34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3174707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788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35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C3C2-B5B8-D34A-9A38-72E8579F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3A54-BF54-FB44-AFC7-F184D2DA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3E4C9-14CB-8B48-BEFA-12084826F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0F229-DB8B-D149-9A80-BEC33FA7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7F1C8-BE3E-744E-ADDC-52E0D8A6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C7DDB-2B17-5940-9827-5E9A5E65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5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23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E455-3607-9A45-B366-6FA8E0E4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2071F-FA4D-AD42-AFDA-C27395B3B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03A57-80A5-0241-B62F-A1D5A063D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F373F-5261-4648-AFDC-C19CAACAA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8FCEF-E471-7644-BDEE-2DA07C420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5AE6E-3D5A-124B-91C0-4046082E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461C3-1B0A-F847-BE66-C2961266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3594F-7BCA-BB46-A023-34C93BE0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0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EED0-145B-E941-98AE-01D9B78C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83E56-0FEF-694E-9E11-56C96E91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3F3FA-F4D3-124B-B166-EC605B1D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0EE6E-3C2B-0440-B54E-F0DCC6AA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5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70833-860D-334A-867C-2F0BE37D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A181E-C354-DC44-A2B6-0FDF92E5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ADA65-EB78-BF42-82F5-DAC94979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6D02-BFA1-0147-8C1C-4441363C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D5142-1F71-2C4B-9037-94B71D8E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16ECF-DBF5-CE4B-AF8B-97622213C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C1856-1779-FA42-8617-D8E9B603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F397B-A509-6342-81EA-F320715B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DF344-46A3-D045-B8DC-64CDFDA0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2BC9-9413-D44F-85C9-B4BD24FF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659D0-7EE6-4D49-B881-21A67BDBB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F76E-778B-7C4F-9A95-05D7558F3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9EFB4-4BC0-A247-B8F4-CCC02B1D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F6370-4E4F-ED41-BAC3-46AC4CCB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5873E-2958-5245-9B0E-661F3513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2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B75C7-F66B-824A-A155-0502B618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BC8EF-ACF8-1B49-A835-217DD8EF9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DFFFC-2C2E-0B47-9DBB-181F75363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6F47-23FC-634D-A3D9-FF79EA52AF4D}" type="datetimeFigureOut"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8F0DF-0E15-174B-8439-31BCAD04E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8336D-2320-684E-BA6B-4EF52784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5833-E09D-0549-BCF5-902ACB1E4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9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9F1E-CA29-426A-94A3-9554D29E77EF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66B10-BDDA-4007-AF36-156C1BAD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24" y="-89788"/>
            <a:ext cx="12192000" cy="75935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1821841" y="6491157"/>
            <a:ext cx="386126" cy="366843"/>
          </a:xfrm>
          <a:prstGeom prst="rect">
            <a:avLst/>
          </a:prstGeom>
          <a:solidFill>
            <a:srgbClr val="D69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590621"/>
            <a:ext cx="8991474" cy="108870"/>
          </a:xfrm>
          <a:prstGeom prst="rect">
            <a:avLst/>
          </a:prstGeom>
          <a:solidFill>
            <a:srgbClr val="D69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8991475" y="590621"/>
            <a:ext cx="3216492" cy="1088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6620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ctr" defTabSz="519384" rtl="0" eaLnBrk="0" fontAlgn="base" hangingPunct="0">
        <a:spcBef>
          <a:spcPct val="0"/>
        </a:spcBef>
        <a:spcAft>
          <a:spcPct val="0"/>
        </a:spcAft>
        <a:defRPr sz="4899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519384" rtl="0" eaLnBrk="0" fontAlgn="base" hangingPunct="0">
        <a:spcBef>
          <a:spcPct val="0"/>
        </a:spcBef>
        <a:spcAft>
          <a:spcPct val="0"/>
        </a:spcAft>
        <a:defRPr sz="4899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519384" rtl="0" eaLnBrk="0" fontAlgn="base" hangingPunct="0">
        <a:spcBef>
          <a:spcPct val="0"/>
        </a:spcBef>
        <a:spcAft>
          <a:spcPct val="0"/>
        </a:spcAft>
        <a:defRPr sz="4899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519384" rtl="0" eaLnBrk="0" fontAlgn="base" hangingPunct="0">
        <a:spcBef>
          <a:spcPct val="0"/>
        </a:spcBef>
        <a:spcAft>
          <a:spcPct val="0"/>
        </a:spcAft>
        <a:defRPr sz="4899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519384" rtl="0" eaLnBrk="0" fontAlgn="base" hangingPunct="0">
        <a:spcBef>
          <a:spcPct val="0"/>
        </a:spcBef>
        <a:spcAft>
          <a:spcPct val="0"/>
        </a:spcAft>
        <a:defRPr sz="4899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519384" algn="ctr" defTabSz="519384" rtl="0" fontAlgn="base">
        <a:spcBef>
          <a:spcPct val="0"/>
        </a:spcBef>
        <a:spcAft>
          <a:spcPct val="0"/>
        </a:spcAft>
        <a:defRPr sz="4899">
          <a:solidFill>
            <a:schemeClr val="tx1"/>
          </a:solidFill>
          <a:latin typeface="Calibri" pitchFamily="34" charset="0"/>
        </a:defRPr>
      </a:lvl6pPr>
      <a:lvl7pPr marL="1038769" algn="ctr" defTabSz="519384" rtl="0" fontAlgn="base">
        <a:spcBef>
          <a:spcPct val="0"/>
        </a:spcBef>
        <a:spcAft>
          <a:spcPct val="0"/>
        </a:spcAft>
        <a:defRPr sz="4899">
          <a:solidFill>
            <a:schemeClr val="tx1"/>
          </a:solidFill>
          <a:latin typeface="Calibri" pitchFamily="34" charset="0"/>
        </a:defRPr>
      </a:lvl7pPr>
      <a:lvl8pPr marL="1558153" algn="ctr" defTabSz="519384" rtl="0" fontAlgn="base">
        <a:spcBef>
          <a:spcPct val="0"/>
        </a:spcBef>
        <a:spcAft>
          <a:spcPct val="0"/>
        </a:spcAft>
        <a:defRPr sz="4899">
          <a:solidFill>
            <a:schemeClr val="tx1"/>
          </a:solidFill>
          <a:latin typeface="Calibri" pitchFamily="34" charset="0"/>
        </a:defRPr>
      </a:lvl8pPr>
      <a:lvl9pPr marL="2077536" algn="ctr" defTabSz="519384" rtl="0" fontAlgn="base">
        <a:spcBef>
          <a:spcPct val="0"/>
        </a:spcBef>
        <a:spcAft>
          <a:spcPct val="0"/>
        </a:spcAft>
        <a:defRPr sz="4899">
          <a:solidFill>
            <a:schemeClr val="tx1"/>
          </a:solidFill>
          <a:latin typeface="Calibri" pitchFamily="34" charset="0"/>
        </a:defRPr>
      </a:lvl9pPr>
    </p:titleStyle>
    <p:bodyStyle>
      <a:lvl1pPr marL="389538" indent="-389538" algn="l" defTabSz="51938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99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3999" indent="-324615" algn="l" defTabSz="51938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99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298461" indent="-259692" algn="l" defTabSz="51938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99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817844" indent="-259692" algn="l" defTabSz="51938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337228" indent="-259692" algn="l" defTabSz="51938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856614" indent="-259692" algn="l" defTabSz="51938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5998" indent="-259692" algn="l" defTabSz="51938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382" indent="-259692" algn="l" defTabSz="51938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4767" indent="-259692" algn="l" defTabSz="51938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3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384" algn="l" defTabSz="5193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769" algn="l" defTabSz="5193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153" algn="l" defTabSz="5193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536" algn="l" defTabSz="5193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921" algn="l" defTabSz="5193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306" algn="l" defTabSz="5193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690" algn="l" defTabSz="5193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074" algn="l" defTabSz="5193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99401" y="689776"/>
            <a:ext cx="100635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698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23.sv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8A60-469D-8449-BF2E-88FE0E939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8" y="564223"/>
            <a:ext cx="10331532" cy="2387600"/>
          </a:xfrm>
        </p:spPr>
        <p:txBody>
          <a:bodyPr>
            <a:normAutofit fontScale="90000"/>
          </a:bodyPr>
          <a:lstStyle/>
          <a:p>
            <a:r>
              <a:rPr lang="en-US" sz="4400"/>
              <a:t>Pola Pikir dan Pola Sikap SDM Indonesia dalam menghadapi Persaingan Global di Era Digital</a:t>
            </a:r>
            <a:br>
              <a:rPr lang="en-ID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2C7D2-054C-2443-8A32-CB54B5346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Hamdi Muluk</a:t>
            </a:r>
          </a:p>
          <a:p>
            <a:r>
              <a:rPr lang="en-US"/>
              <a:t>Fakultas Psikologi</a:t>
            </a:r>
          </a:p>
          <a:p>
            <a:r>
              <a:rPr lang="en-US"/>
              <a:t>Universitas Indonesia</a:t>
            </a:r>
          </a:p>
        </p:txBody>
      </p:sp>
    </p:spTree>
    <p:extLst>
      <p:ext uri="{BB962C8B-B14F-4D97-AF65-F5344CB8AC3E}">
        <p14:creationId xmlns:p14="http://schemas.microsoft.com/office/powerpoint/2010/main" val="369210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1310-86E7-D748-BA8D-8EC717BE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27388"/>
            <a:ext cx="10515600" cy="523212"/>
          </a:xfrm>
        </p:spPr>
        <p:txBody>
          <a:bodyPr>
            <a:normAutofit fontScale="90000"/>
          </a:bodyPr>
          <a:lstStyle/>
          <a:p>
            <a:r>
              <a:rPr lang="en-US" sz="3600"/>
              <a:t>PERTANYAANNYA : BAGAIMANA KITA MENCAPAI NYA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C39D0-6B2E-5A42-AD09-4F4721C1B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1" y="2016760"/>
            <a:ext cx="11243309" cy="2921000"/>
          </a:xfrm>
        </p:spPr>
        <p:txBody>
          <a:bodyPr/>
          <a:lstStyle/>
          <a:p>
            <a:r>
              <a:rPr lang="en-US"/>
              <a:t>Natural resources </a:t>
            </a:r>
            <a:r>
              <a:rPr lang="en-US" i="1"/>
              <a:t>(Material Capital</a:t>
            </a:r>
            <a:r>
              <a:rPr lang="en-US"/>
              <a:t>)</a:t>
            </a:r>
          </a:p>
          <a:p>
            <a:r>
              <a:rPr lang="en-US"/>
              <a:t>Economic Capital (Uang, barang)</a:t>
            </a:r>
          </a:p>
          <a:p>
            <a:r>
              <a:rPr lang="en-US" b="1">
                <a:solidFill>
                  <a:srgbClr val="7030A0"/>
                </a:solidFill>
              </a:rPr>
              <a:t>Social Capital (Social Trust, Security, Nasionalisme)</a:t>
            </a:r>
          </a:p>
          <a:p>
            <a:r>
              <a:rPr lang="en-US" b="1">
                <a:solidFill>
                  <a:srgbClr val="7030A0"/>
                </a:solidFill>
              </a:rPr>
              <a:t>Cultural Capital  (kearifan local, budaya luhur)</a:t>
            </a:r>
          </a:p>
          <a:p>
            <a:r>
              <a:rPr lang="en-US" b="1">
                <a:solidFill>
                  <a:srgbClr val="7030A0"/>
                </a:solidFill>
              </a:rPr>
              <a:t>Psychological Capital (Mindset/sikap mental, optimism, kerja keras, </a:t>
            </a:r>
            <a:r>
              <a:rPr lang="en-US" b="1" i="1">
                <a:solidFill>
                  <a:srgbClr val="7030A0"/>
                </a:solidFill>
              </a:rPr>
              <a:t>resiliency,</a:t>
            </a:r>
            <a:r>
              <a:rPr lang="en-US" b="1">
                <a:solidFill>
                  <a:srgbClr val="7030A0"/>
                </a:solidFill>
              </a:rPr>
              <a:t> hope, adaptasi, Agility).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E7CBE-40FC-784B-BB19-F504DC43789E}"/>
              </a:ext>
            </a:extLst>
          </p:cNvPr>
          <p:cNvSpPr txBox="1"/>
          <p:nvPr/>
        </p:nvSpPr>
        <p:spPr>
          <a:xfrm>
            <a:off x="2148840" y="5974716"/>
            <a:ext cx="827532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GERAKAN NASIONAL BESAR-BESARAN  ?  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38B8537-7A8B-C744-BAEC-E6927DB6061C}"/>
              </a:ext>
            </a:extLst>
          </p:cNvPr>
          <p:cNvSpPr/>
          <p:nvPr/>
        </p:nvSpPr>
        <p:spPr>
          <a:xfrm>
            <a:off x="6057900" y="5097780"/>
            <a:ext cx="502920" cy="769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80F8D9-E4D9-D44F-89BA-3D4A3FA5CE12}"/>
              </a:ext>
            </a:extLst>
          </p:cNvPr>
          <p:cNvSpPr txBox="1"/>
          <p:nvPr/>
        </p:nvSpPr>
        <p:spPr>
          <a:xfrm>
            <a:off x="563881" y="1267450"/>
            <a:ext cx="532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MEMBANGUN MEMERLUKAN :</a:t>
            </a:r>
          </a:p>
        </p:txBody>
      </p:sp>
    </p:spTree>
    <p:extLst>
      <p:ext uri="{BB962C8B-B14F-4D97-AF65-F5344CB8AC3E}">
        <p14:creationId xmlns:p14="http://schemas.microsoft.com/office/powerpoint/2010/main" val="5634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DB59B1-2858-674F-A1F3-E24ADA08F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" y="426983"/>
            <a:ext cx="10105799" cy="61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4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d-ID" sz="5000" b="1" dirty="0"/>
              <a:t>Revolusi Mental – POKJA NASIONAL GNRM</a:t>
            </a:r>
            <a:endParaRPr lang="en" sz="5000" b="1" dirty="0"/>
          </a:p>
        </p:txBody>
      </p:sp>
      <p:sp>
        <p:nvSpPr>
          <p:cNvPr id="116" name="Shape 116"/>
          <p:cNvSpPr txBox="1"/>
          <p:nvPr/>
        </p:nvSpPr>
        <p:spPr>
          <a:xfrm>
            <a:off x="2625076" y="1885950"/>
            <a:ext cx="6941699" cy="2047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Kita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sudah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terlalu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lama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membiarkan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praktik-praktik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dalam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berbangsa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bernegara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dilakukan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dengan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cara-cara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tidak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jujur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tidak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memegang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etika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moral,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tidak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bertanggung-jawab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tidak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dapat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diandalkan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tidak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bisa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dipercaya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.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Dengan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kata lain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sebagai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bangsa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kita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kehilangan</a:t>
            </a:r>
            <a:r>
              <a:rPr lang="en-US" sz="16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nilai-nilai</a:t>
            </a:r>
            <a:r>
              <a:rPr lang="en-US" sz="16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Integritas</a:t>
            </a:r>
            <a:r>
              <a:rPr lang="en-US" sz="16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.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endParaRPr lang="en-US" sz="1600" kern="0" dirty="0">
              <a:solidFill>
                <a:srgbClr val="000000"/>
              </a:solidFill>
              <a:latin typeface="Varela Round" charset="0"/>
              <a:cs typeface="Arial"/>
              <a:sym typeface="Arial"/>
            </a:endParaRP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Dalam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bidang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perekonomian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kita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tertinggal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jauh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dari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negara-negara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lain,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karena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kita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kehilangan</a:t>
            </a:r>
            <a:r>
              <a:rPr lang="en-US" sz="16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etos</a:t>
            </a:r>
            <a:r>
              <a:rPr lang="en-US" sz="16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kerja</a:t>
            </a:r>
            <a:r>
              <a:rPr lang="en-US" sz="16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keras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daya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juang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daya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saing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semangat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mandiri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kreatifitas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semangat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inovatif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.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endParaRPr lang="en-ID" sz="1600" kern="0" dirty="0">
              <a:solidFill>
                <a:srgbClr val="000000"/>
              </a:solidFill>
              <a:latin typeface="Varela Round" charset="0"/>
              <a:cs typeface="Arial"/>
              <a:sym typeface="Arial"/>
            </a:endParaRP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Sebagai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bangsa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kita</a:t>
            </a:r>
            <a:r>
              <a:rPr lang="en-US" sz="16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krisis</a:t>
            </a:r>
            <a:r>
              <a:rPr lang="en-US" sz="16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Identitas</a:t>
            </a:r>
            <a:r>
              <a:rPr lang="en-US" sz="16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.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Karakter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kuat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bangsa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Indonesia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sebagai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bangsa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yang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mempunyai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semangat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Gotong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royong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saling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bekerja-sama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demi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Kemajuan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bangsa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meluntur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. Kita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harus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mengembalikan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karakter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Bangsa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Indonesia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ke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watak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luhurnya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yaitu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Gotong</a:t>
            </a:r>
            <a:r>
              <a:rPr lang="en-US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Royong</a:t>
            </a:r>
            <a:r>
              <a:rPr lang="en-ID" sz="16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endParaRPr lang="en-US" sz="1600" kern="0" dirty="0">
              <a:solidFill>
                <a:srgbClr val="000000"/>
              </a:solidFill>
              <a:latin typeface="Varela Round" charset="0"/>
              <a:cs typeface="Arial"/>
              <a:sym typeface="Arial"/>
            </a:endParaRP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endParaRPr lang="en-ID" sz="1600" kern="0" dirty="0">
              <a:solidFill>
                <a:srgbClr val="000000"/>
              </a:solidFill>
              <a:latin typeface="Varela Round" charset="0"/>
              <a:cs typeface="Arial"/>
              <a:sym typeface="Arial"/>
            </a:endParaRPr>
          </a:p>
          <a:p>
            <a:pPr marL="514350" indent="-514350"/>
            <a:endParaRPr lang="en-US" sz="1600" kern="0" dirty="0">
              <a:solidFill>
                <a:srgbClr val="000000"/>
              </a:solidFill>
              <a:latin typeface="Varela Round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045570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235201" y="613576"/>
            <a:ext cx="8052550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d-ID" sz="5400" dirty="0"/>
              <a:t>Apa Itu Revolusi Mental?</a:t>
            </a:r>
            <a:endParaRPr lang="en" sz="5400" dirty="0"/>
          </a:p>
        </p:txBody>
      </p:sp>
      <p:sp>
        <p:nvSpPr>
          <p:cNvPr id="116" name="Shape 116"/>
          <p:cNvSpPr txBox="1"/>
          <p:nvPr/>
        </p:nvSpPr>
        <p:spPr>
          <a:xfrm>
            <a:off x="2698351" y="2482850"/>
            <a:ext cx="6941699" cy="2047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sz="20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Revolusi</a:t>
            </a:r>
            <a:r>
              <a:rPr lang="en-US" sz="20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 Mental</a:t>
            </a:r>
            <a:r>
              <a:rPr lang="en-US" sz="2000" kern="0" dirty="0">
                <a:solidFill>
                  <a:srgbClr val="D89F39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adalah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gerakan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nasional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mengubah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cara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pandang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pola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pikir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sikap-sikap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nilai-nilai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dan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perilaku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bangsa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Indonesia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untuk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mewujudkan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indonesia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yang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berdaulat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mandiri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dan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berkepribadian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.</a:t>
            </a:r>
            <a:endParaRPr lang="en-ID" sz="2000" kern="0" dirty="0">
              <a:solidFill>
                <a:srgbClr val="000000"/>
              </a:solidFill>
              <a:latin typeface="Varela Round" charset="0"/>
              <a:cs typeface="Arial"/>
              <a:sym typeface="Arial"/>
            </a:endParaRP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sz="20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Revolusi</a:t>
            </a:r>
            <a:r>
              <a:rPr lang="en-US" sz="20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 Mental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dengan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kata lain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dapat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dikatakan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sebagai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Gerakan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Hidup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Baru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bangsa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Indonesia.</a:t>
            </a:r>
            <a:endParaRPr lang="en-ID" sz="2000" kern="0" dirty="0">
              <a:solidFill>
                <a:srgbClr val="000000"/>
              </a:solidFill>
              <a:latin typeface="Varela Round" charset="0"/>
              <a:cs typeface="Arial"/>
              <a:sym typeface="Arial"/>
            </a:endParaRP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sz="2000" b="1" kern="0" dirty="0" err="1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Revolusi</a:t>
            </a:r>
            <a:r>
              <a:rPr lang="en-US" sz="2000" b="1" kern="0" dirty="0">
                <a:solidFill>
                  <a:srgbClr val="FF0000"/>
                </a:solidFill>
                <a:latin typeface="Varela Round" charset="0"/>
                <a:cs typeface="Arial"/>
                <a:sym typeface="Arial"/>
              </a:rPr>
              <a:t> Mental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bertumpu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pada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tiga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nilai-nilai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dasar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: 1) </a:t>
            </a:r>
            <a:r>
              <a:rPr lang="en-US" sz="2000" b="1" kern="0" dirty="0" err="1">
                <a:solidFill>
                  <a:srgbClr val="7030A0"/>
                </a:solidFill>
                <a:latin typeface="Varela Round" charset="0"/>
                <a:cs typeface="Arial"/>
                <a:sym typeface="Arial"/>
              </a:rPr>
              <a:t>Integritas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, 2) </a:t>
            </a:r>
            <a:r>
              <a:rPr lang="en-US" sz="2000" kern="0" dirty="0" err="1">
                <a:solidFill>
                  <a:srgbClr val="7030A0"/>
                </a:solidFill>
                <a:latin typeface="Varela Round" charset="0"/>
                <a:cs typeface="Arial"/>
                <a:sym typeface="Arial"/>
              </a:rPr>
              <a:t>Etos</a:t>
            </a:r>
            <a:r>
              <a:rPr lang="en-US" sz="2000" kern="0" dirty="0">
                <a:solidFill>
                  <a:srgbClr val="7030A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7030A0"/>
                </a:solidFill>
                <a:latin typeface="Varela Round" charset="0"/>
                <a:cs typeface="Arial"/>
                <a:sym typeface="Arial"/>
              </a:rPr>
              <a:t>kerja</a:t>
            </a:r>
            <a:r>
              <a:rPr lang="en-US" sz="2000" kern="0" dirty="0">
                <a:solidFill>
                  <a:srgbClr val="7030A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dan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 3) </a:t>
            </a:r>
            <a:r>
              <a:rPr lang="en-US" sz="2000" kern="0" dirty="0" err="1">
                <a:solidFill>
                  <a:srgbClr val="7030A0"/>
                </a:solidFill>
                <a:latin typeface="Varela Round" charset="0"/>
                <a:cs typeface="Arial"/>
                <a:sym typeface="Arial"/>
              </a:rPr>
              <a:t>Gotong</a:t>
            </a:r>
            <a:r>
              <a:rPr lang="en-US" sz="2000" kern="0" dirty="0">
                <a:solidFill>
                  <a:srgbClr val="7030A0"/>
                </a:solidFill>
                <a:latin typeface="Varela Round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7030A0"/>
                </a:solidFill>
                <a:latin typeface="Varela Round" charset="0"/>
                <a:cs typeface="Arial"/>
                <a:sym typeface="Arial"/>
              </a:rPr>
              <a:t>Royong</a:t>
            </a:r>
            <a:r>
              <a:rPr lang="en-US" sz="2000" kern="0" dirty="0">
                <a:solidFill>
                  <a:srgbClr val="000000"/>
                </a:solidFill>
                <a:latin typeface="Varela Round" charset="0"/>
                <a:cs typeface="Arial"/>
                <a:sym typeface="Arial"/>
              </a:rPr>
              <a:t>.</a:t>
            </a:r>
            <a:endParaRPr lang="en-ID" sz="2000" kern="0" dirty="0">
              <a:solidFill>
                <a:srgbClr val="000000"/>
              </a:solidFill>
              <a:latin typeface="Varela Round" charset="0"/>
              <a:cs typeface="Arial"/>
              <a:sym typeface="Arial"/>
            </a:endParaRPr>
          </a:p>
          <a:p>
            <a:pPr marL="514350" indent="-514350"/>
            <a:endParaRPr lang="en-US" sz="1600" kern="0" dirty="0">
              <a:solidFill>
                <a:srgbClr val="000000"/>
              </a:solidFill>
              <a:latin typeface="Varela Round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585333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ctrTitle" idx="4294967295"/>
          </p:nvPr>
        </p:nvSpPr>
        <p:spPr>
          <a:xfrm>
            <a:off x="2975100" y="1086140"/>
            <a:ext cx="6241800" cy="15465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id-ID" sz="4800" b="1" dirty="0"/>
              <a:t>Visi Gerakan</a:t>
            </a:r>
            <a:br>
              <a:rPr lang="id-ID" sz="4800" b="1" dirty="0"/>
            </a:br>
            <a:r>
              <a:rPr lang="id-ID" sz="4800" b="1" dirty="0"/>
              <a:t>Nasional Revolusi Mental</a:t>
            </a:r>
            <a:endParaRPr lang="en" sz="4800" b="1" dirty="0"/>
          </a:p>
        </p:txBody>
      </p:sp>
      <p:sp>
        <p:nvSpPr>
          <p:cNvPr id="241" name="Shape 241"/>
          <p:cNvSpPr/>
          <p:nvPr/>
        </p:nvSpPr>
        <p:spPr>
          <a:xfrm>
            <a:off x="3604101" y="908720"/>
            <a:ext cx="4829425" cy="1715250"/>
          </a:xfrm>
          <a:custGeom>
            <a:avLst/>
            <a:gdLst/>
            <a:ahLst/>
            <a:cxnLst/>
            <a:rect l="0" t="0" r="0" b="0"/>
            <a:pathLst>
              <a:path w="193177" h="68610" extrusionOk="0">
                <a:moveTo>
                  <a:pt x="0" y="9488"/>
                </a:moveTo>
                <a:cubicBezTo>
                  <a:pt x="1258" y="19868"/>
                  <a:pt x="3067" y="30191"/>
                  <a:pt x="3891" y="40616"/>
                </a:cubicBezTo>
                <a:cubicBezTo>
                  <a:pt x="4486" y="48159"/>
                  <a:pt x="181" y="56546"/>
                  <a:pt x="3567" y="63314"/>
                </a:cubicBezTo>
                <a:cubicBezTo>
                  <a:pt x="4873" y="65925"/>
                  <a:pt x="9401" y="63638"/>
                  <a:pt x="12322" y="63638"/>
                </a:cubicBezTo>
                <a:cubicBezTo>
                  <a:pt x="21833" y="63638"/>
                  <a:pt x="31345" y="63484"/>
                  <a:pt x="40856" y="63638"/>
                </a:cubicBezTo>
                <a:cubicBezTo>
                  <a:pt x="63900" y="64009"/>
                  <a:pt x="86875" y="66657"/>
                  <a:pt x="109922" y="66881"/>
                </a:cubicBezTo>
                <a:cubicBezTo>
                  <a:pt x="127331" y="67049"/>
                  <a:pt x="144723" y="68044"/>
                  <a:pt x="162128" y="68502"/>
                </a:cubicBezTo>
                <a:cubicBezTo>
                  <a:pt x="170350" y="68718"/>
                  <a:pt x="178583" y="67997"/>
                  <a:pt x="186771" y="67205"/>
                </a:cubicBezTo>
                <a:cubicBezTo>
                  <a:pt x="188311" y="67055"/>
                  <a:pt x="191161" y="67772"/>
                  <a:pt x="191311" y="66232"/>
                </a:cubicBezTo>
                <a:cubicBezTo>
                  <a:pt x="192716" y="51706"/>
                  <a:pt x="189691" y="37018"/>
                  <a:pt x="190662" y="22458"/>
                </a:cubicBezTo>
                <a:cubicBezTo>
                  <a:pt x="191114" y="15663"/>
                  <a:pt x="196036" y="6211"/>
                  <a:pt x="190662" y="2030"/>
                </a:cubicBezTo>
                <a:cubicBezTo>
                  <a:pt x="185540" y="-1954"/>
                  <a:pt x="177695" y="1381"/>
                  <a:pt x="171207" y="1381"/>
                </a:cubicBezTo>
                <a:cubicBezTo>
                  <a:pt x="155624" y="1381"/>
                  <a:pt x="140081" y="2959"/>
                  <a:pt x="124514" y="3651"/>
                </a:cubicBezTo>
                <a:cubicBezTo>
                  <a:pt x="83458" y="5474"/>
                  <a:pt x="42393" y="7866"/>
                  <a:pt x="1297" y="7866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42" name="Shape 242"/>
          <p:cNvSpPr/>
          <p:nvPr/>
        </p:nvSpPr>
        <p:spPr>
          <a:xfrm>
            <a:off x="3612200" y="936641"/>
            <a:ext cx="4894450" cy="1769325"/>
          </a:xfrm>
          <a:custGeom>
            <a:avLst/>
            <a:gdLst/>
            <a:ahLst/>
            <a:cxnLst/>
            <a:rect l="0" t="0" r="0" b="0"/>
            <a:pathLst>
              <a:path w="195778" h="70773" extrusionOk="0">
                <a:moveTo>
                  <a:pt x="2270" y="3507"/>
                </a:moveTo>
                <a:cubicBezTo>
                  <a:pt x="4760" y="17455"/>
                  <a:pt x="5299" y="31884"/>
                  <a:pt x="3891" y="45984"/>
                </a:cubicBezTo>
                <a:cubicBezTo>
                  <a:pt x="3385" y="51043"/>
                  <a:pt x="3633" y="56154"/>
                  <a:pt x="3243" y="61224"/>
                </a:cubicBezTo>
                <a:cubicBezTo>
                  <a:pt x="3118" y="62844"/>
                  <a:pt x="1635" y="65090"/>
                  <a:pt x="2918" y="66088"/>
                </a:cubicBezTo>
                <a:cubicBezTo>
                  <a:pt x="6851" y="69146"/>
                  <a:pt x="12877" y="66552"/>
                  <a:pt x="17834" y="67061"/>
                </a:cubicBezTo>
                <a:cubicBezTo>
                  <a:pt x="22381" y="67527"/>
                  <a:pt x="26883" y="68541"/>
                  <a:pt x="31453" y="68682"/>
                </a:cubicBezTo>
                <a:cubicBezTo>
                  <a:pt x="56843" y="69462"/>
                  <a:pt x="82250" y="69655"/>
                  <a:pt x="107653" y="69655"/>
                </a:cubicBezTo>
                <a:cubicBezTo>
                  <a:pt x="127324" y="69655"/>
                  <a:pt x="146995" y="69655"/>
                  <a:pt x="166667" y="69655"/>
                </a:cubicBezTo>
                <a:cubicBezTo>
                  <a:pt x="175871" y="69655"/>
                  <a:pt x="192100" y="74140"/>
                  <a:pt x="193905" y="65115"/>
                </a:cubicBezTo>
                <a:cubicBezTo>
                  <a:pt x="196534" y="51962"/>
                  <a:pt x="195526" y="38321"/>
                  <a:pt x="195526" y="24908"/>
                </a:cubicBezTo>
                <a:cubicBezTo>
                  <a:pt x="195526" y="19055"/>
                  <a:pt x="194229" y="13250"/>
                  <a:pt x="194229" y="7398"/>
                </a:cubicBezTo>
                <a:cubicBezTo>
                  <a:pt x="194229" y="5104"/>
                  <a:pt x="195533" y="855"/>
                  <a:pt x="193256" y="588"/>
                </a:cubicBezTo>
                <a:cubicBezTo>
                  <a:pt x="171486" y="-1973"/>
                  <a:pt x="149636" y="5100"/>
                  <a:pt x="127757" y="6425"/>
                </a:cubicBezTo>
                <a:cubicBezTo>
                  <a:pt x="85244" y="8999"/>
                  <a:pt x="42524" y="6003"/>
                  <a:pt x="0" y="8371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6" name="Shape 138"/>
          <p:cNvSpPr txBox="1">
            <a:spLocks/>
          </p:cNvSpPr>
          <p:nvPr/>
        </p:nvSpPr>
        <p:spPr>
          <a:xfrm>
            <a:off x="2928601" y="2276873"/>
            <a:ext cx="6334799" cy="109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ctr"/>
            <a:endParaRPr lang="id-ID" altLang="en-US" sz="3600" i="1" kern="0" dirty="0">
              <a:solidFill>
                <a:srgbClr val="FFFFFF"/>
              </a:solidFill>
              <a:latin typeface="Shadows Into Light" charset="0"/>
            </a:endParaRPr>
          </a:p>
          <a:p>
            <a:pPr lvl="1" algn="ctr"/>
            <a:r>
              <a:rPr lang="id-ID" altLang="en-US" sz="3600" i="1" kern="0" dirty="0">
                <a:solidFill>
                  <a:srgbClr val="FFFFFF"/>
                </a:solidFill>
                <a:latin typeface="Shadows Into Light" charset="0"/>
              </a:rPr>
              <a:t>“Terwujudnya </a:t>
            </a:r>
            <a:r>
              <a:rPr lang="id-ID" altLang="en-US" sz="3600" b="1" i="1" kern="0" dirty="0">
                <a:solidFill>
                  <a:srgbClr val="FFFFFF"/>
                </a:solidFill>
                <a:latin typeface="Shadows Into Light" charset="0"/>
              </a:rPr>
              <a:t>penyelenggara negara dan masyarakat Indonesia </a:t>
            </a:r>
            <a:r>
              <a:rPr lang="id-ID" altLang="en-US" sz="3600" i="1" kern="0" dirty="0">
                <a:solidFill>
                  <a:srgbClr val="FFFFFF"/>
                </a:solidFill>
                <a:latin typeface="Shadows Into Light" charset="0"/>
              </a:rPr>
              <a:t>yang berintegritas dan beretoskerja dengan semangat gotong royong” </a:t>
            </a:r>
          </a:p>
          <a:p>
            <a:pPr lvl="1" algn="ctr"/>
            <a:endParaRPr lang="id-ID" altLang="en-US" sz="3600" b="1" i="1" kern="0" dirty="0">
              <a:solidFill>
                <a:srgbClr val="FFFFFF"/>
              </a:solidFill>
              <a:latin typeface="Shadows In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78561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6D4294-D09A-BD42-B0AE-26C8C431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0" y="13236"/>
            <a:ext cx="8012430" cy="68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6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5" y="836712"/>
            <a:ext cx="548480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78976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567609" y="790310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d-ID" altLang="en-US" sz="4400" b="1" dirty="0"/>
              <a:t>Sasaran Gerakan Revolusi Mental</a:t>
            </a:r>
            <a:endParaRPr lang="en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93" y="1936239"/>
            <a:ext cx="5327915" cy="2779782"/>
          </a:xfrm>
          <a:prstGeom prst="rect">
            <a:avLst/>
          </a:prstGeom>
        </p:spPr>
      </p:pic>
      <p:sp>
        <p:nvSpPr>
          <p:cNvPr id="6" name="Shape 115"/>
          <p:cNvSpPr txBox="1">
            <a:spLocks/>
          </p:cNvSpPr>
          <p:nvPr/>
        </p:nvSpPr>
        <p:spPr>
          <a:xfrm>
            <a:off x="3071665" y="4221088"/>
            <a:ext cx="2880321" cy="17963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rPr lang="id-ID" sz="2000" i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I.  Penyelenggara Negara :</a:t>
            </a:r>
          </a:p>
          <a:p>
            <a:r>
              <a:rPr lang="id-ID" sz="2000" i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Eksekutif</a:t>
            </a:r>
          </a:p>
          <a:p>
            <a:r>
              <a:rPr lang="id-ID" sz="2000" i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Yudikatif</a:t>
            </a:r>
          </a:p>
          <a:p>
            <a:r>
              <a:rPr lang="id-ID" sz="2000" i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Legislatif</a:t>
            </a:r>
          </a:p>
        </p:txBody>
      </p:sp>
      <p:sp>
        <p:nvSpPr>
          <p:cNvPr id="7" name="Shape 115"/>
          <p:cNvSpPr txBox="1">
            <a:spLocks/>
          </p:cNvSpPr>
          <p:nvPr/>
        </p:nvSpPr>
        <p:spPr>
          <a:xfrm>
            <a:off x="6096000" y="4584994"/>
            <a:ext cx="3288030" cy="17963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Clr>
                <a:srgbClr val="979CB8"/>
              </a:buClr>
              <a:buSzPct val="100000"/>
              <a:buFont typeface="Shadows Into Light"/>
              <a:buNone/>
              <a:defRPr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rPr lang="id-ID" sz="1600" i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II. Masyarakat :</a:t>
            </a:r>
          </a:p>
          <a:p>
            <a:r>
              <a:rPr lang="id-ID" sz="1600" i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Keluarga</a:t>
            </a:r>
          </a:p>
          <a:p>
            <a:r>
              <a:rPr lang="id-ID" sz="1600" i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Masyarakat Pendidikan</a:t>
            </a:r>
          </a:p>
          <a:p>
            <a:r>
              <a:rPr lang="id-ID" sz="1600" i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Masyarakat Dunia Usaha</a:t>
            </a:r>
          </a:p>
          <a:p>
            <a:r>
              <a:rPr lang="id-ID" sz="1600" i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Masyarakat Media</a:t>
            </a:r>
          </a:p>
          <a:p>
            <a:r>
              <a:rPr lang="id-ID" sz="1600" i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Kelompok-kelompok masyarakat lainnya.</a:t>
            </a:r>
          </a:p>
        </p:txBody>
      </p:sp>
    </p:spTree>
    <p:extLst>
      <p:ext uri="{BB962C8B-B14F-4D97-AF65-F5344CB8AC3E}">
        <p14:creationId xmlns:p14="http://schemas.microsoft.com/office/powerpoint/2010/main" val="3562433395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727679" y="177800"/>
            <a:ext cx="9059405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d-ID" altLang="en-US" sz="3200" dirty="0">
                <a:solidFill>
                  <a:schemeClr val="accent4"/>
                </a:solidFill>
                <a:latin typeface="Shadows Into Light" charset="0"/>
                <a:ea typeface="Helvetica Neue"/>
                <a:cs typeface="Helvetica Neue"/>
              </a:rPr>
              <a:t>Sinergi Lintas-Jalan dalam Menggerakkan Revolusi Mental</a:t>
            </a:r>
            <a:endParaRPr lang="en" sz="3200" dirty="0">
              <a:solidFill>
                <a:schemeClr val="accent4"/>
              </a:solidFill>
              <a:latin typeface="Shadows Into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5" y="952500"/>
            <a:ext cx="1092943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5674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219200" y="-238390"/>
            <a:ext cx="9702800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id-ID" altLang="en-US" sz="3200" dirty="0">
                <a:solidFill>
                  <a:schemeClr val="accent4"/>
                </a:solidFill>
                <a:latin typeface="Shadows Into Light" charset="0"/>
                <a:ea typeface="Helvetica Neue"/>
                <a:cs typeface="Helvetica Neue"/>
              </a:rPr>
              <a:t>Sistem Berlapis Pendukung Revolusi Mental</a:t>
            </a:r>
            <a:endParaRPr lang="en" sz="3200" dirty="0">
              <a:solidFill>
                <a:schemeClr val="accent4"/>
              </a:solidFill>
              <a:latin typeface="Shadows Into Light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88"/>
          <a:stretch>
            <a:fillRect/>
          </a:stretch>
        </p:blipFill>
        <p:spPr bwMode="auto">
          <a:xfrm>
            <a:off x="457200" y="990600"/>
            <a:ext cx="109347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449623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1C69-5F8F-D54E-85E6-FAFAC8ED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9" y="0"/>
            <a:ext cx="10515600" cy="1325563"/>
          </a:xfrm>
        </p:spPr>
        <p:txBody>
          <a:bodyPr/>
          <a:lstStyle/>
          <a:p>
            <a:pPr algn="ctr"/>
            <a:r>
              <a:rPr lang="en-US"/>
              <a:t>KONDISI SDM INDONESIA SEKARANG (Kualitatif)</a:t>
            </a:r>
          </a:p>
        </p:txBody>
      </p:sp>
      <p:pic>
        <p:nvPicPr>
          <p:cNvPr id="4" name="Picture 2" descr="http://sd.keepcalm-o-matic.co.uk/i/yang-tua-korup-yang-muda-mabok.png">
            <a:extLst>
              <a:ext uri="{FF2B5EF4-FFF2-40B4-BE49-F238E27FC236}">
                <a16:creationId xmlns:a16="http://schemas.microsoft.com/office/drawing/2014/main" id="{4AA4BC20-0993-BC46-BC47-0ACEF82E9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61"/>
            <a:ext cx="2689560" cy="295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zonadinamika.com/wp-content/uploads/2015/05/cewek-nakal.jpg">
            <a:extLst>
              <a:ext uri="{FF2B5EF4-FFF2-40B4-BE49-F238E27FC236}">
                <a16:creationId xmlns:a16="http://schemas.microsoft.com/office/drawing/2014/main" id="{0C5FB106-B2C6-8340-AB66-163F49CB63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560" y="1325563"/>
            <a:ext cx="4370997" cy="2896364"/>
          </a:xfrm>
          <a:noFill/>
        </p:spPr>
      </p:pic>
      <p:pic>
        <p:nvPicPr>
          <p:cNvPr id="6" name="Picture 8" descr="ttps://kamuindonesiabangetkalau.files.wordpress.com/2013/07/nggak-mau-antri-copy.jpg?w=600">
            <a:extLst>
              <a:ext uri="{FF2B5EF4-FFF2-40B4-BE49-F238E27FC236}">
                <a16:creationId xmlns:a16="http://schemas.microsoft.com/office/drawing/2014/main" id="{FD48CC17-9045-474C-8CE4-67E1066E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57" y="1325561"/>
            <a:ext cx="4946399" cy="278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AD8DFEE-0BEA-B741-8E28-62DF52CFF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37" y="4262032"/>
            <a:ext cx="3789613" cy="249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A14F5B9-C1F8-D44A-8710-18E6CB1F5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5016"/>
            <a:ext cx="2775237" cy="24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BF00B42-1BE6-CD47-986C-4F051E4FA1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26" y="4221927"/>
            <a:ext cx="5356429" cy="25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8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AD70-B977-C04D-BAC5-6E94E740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6529"/>
            <a:ext cx="10515600" cy="1325563"/>
          </a:xfrm>
        </p:spPr>
        <p:txBody>
          <a:bodyPr/>
          <a:lstStyle/>
          <a:p>
            <a:r>
              <a:rPr lang="en-US"/>
              <a:t>KESIMPULAN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961A2-687B-644B-B47D-A3BD3784F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Menghadapi revolusi industry 4.0 mensyaratkan Basis NKRI yang solid, tanpa </a:t>
            </a:r>
            <a:r>
              <a:rPr lang="en-US" b="1">
                <a:solidFill>
                  <a:srgbClr val="7030A0"/>
                </a:solidFill>
              </a:rPr>
              <a:t>Capital (modal</a:t>
            </a:r>
            <a:r>
              <a:rPr lang="en-US"/>
              <a:t>) : Keamanan (NKRI yang solid), Sumber daya alam, </a:t>
            </a:r>
            <a:r>
              <a:rPr lang="en-US" i="1"/>
              <a:t>Economic capital</a:t>
            </a:r>
            <a:r>
              <a:rPr lang="en-US"/>
              <a:t>, </a:t>
            </a:r>
            <a:r>
              <a:rPr lang="en-US" i="1"/>
              <a:t>Social capital</a:t>
            </a:r>
            <a:r>
              <a:rPr lang="en-US"/>
              <a:t>, </a:t>
            </a:r>
            <a:r>
              <a:rPr lang="en-US" i="1"/>
              <a:t>Cultural Capital </a:t>
            </a:r>
            <a:r>
              <a:rPr lang="en-US"/>
              <a:t>dan </a:t>
            </a:r>
            <a:r>
              <a:rPr lang="en-US" i="1"/>
              <a:t>Psychological capita</a:t>
            </a:r>
            <a:r>
              <a:rPr lang="en-US"/>
              <a:t>l sulit rasanya kita bisa “menghasilkan” SDM yang unggul.</a:t>
            </a:r>
          </a:p>
          <a:p>
            <a:r>
              <a:rPr lang="en-US"/>
              <a:t>Modal Material (SDA) sudah ada, Economic capital bisa minjam, tapi </a:t>
            </a:r>
            <a:r>
              <a:rPr lang="en-US" i="1"/>
              <a:t>Social</a:t>
            </a:r>
            <a:r>
              <a:rPr lang="en-US"/>
              <a:t>, </a:t>
            </a:r>
            <a:r>
              <a:rPr lang="en-US" i="1"/>
              <a:t>Cultural</a:t>
            </a:r>
            <a:r>
              <a:rPr lang="en-US"/>
              <a:t> dan </a:t>
            </a:r>
            <a:r>
              <a:rPr lang="en-US" i="1"/>
              <a:t>Psychological capital </a:t>
            </a:r>
            <a:r>
              <a:rPr lang="en-US"/>
              <a:t>perlu “SOCIAL ENGINERING”  -</a:t>
            </a:r>
            <a:r>
              <a:rPr lang="en-US">
                <a:sym typeface="Wingdings" pitchFamily="2" charset="2"/>
              </a:rPr>
              <a:t> apakah kita akan menawarkan lagi konsep “ REVOLUSI MENTAL”  --- NEO REVOLUSI MENTAL ?</a:t>
            </a:r>
          </a:p>
          <a:p>
            <a:r>
              <a:rPr lang="en-US">
                <a:sym typeface="Wingdings" pitchFamily="2" charset="2"/>
              </a:rPr>
              <a:t>Titik tekan revolusi mental adalah : perubahan Nilai-Nilai, Sikap-Sikap, Perilaku dan kebiasaaan, sehingga terbentuk “BUDAYA BARU”.</a:t>
            </a:r>
          </a:p>
          <a:p>
            <a:r>
              <a:rPr lang="en-US">
                <a:sym typeface="Wingdings" pitchFamily="2" charset="2"/>
              </a:rPr>
              <a:t>Pendidikan (dalam semua tingkat dan bidang), tentu akan mendapat porsi besar dalam skema Nasional REVOLUSI MENTAL. </a:t>
            </a:r>
          </a:p>
          <a:p>
            <a:r>
              <a:rPr lang="en-US">
                <a:sym typeface="Wingdings" pitchFamily="2" charset="2"/>
              </a:rPr>
              <a:t>REVOLUSI MENTAL perlu Political Will yang kuat dan dukungan Legal dan institutional yang kuat pula.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9FB54E-3128-D548-9D65-6E1B9F3903C2}"/>
              </a:ext>
            </a:extLst>
          </p:cNvPr>
          <p:cNvSpPr txBox="1"/>
          <p:nvPr/>
        </p:nvSpPr>
        <p:spPr>
          <a:xfrm>
            <a:off x="2387600" y="2768600"/>
            <a:ext cx="878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>
                <a:solidFill>
                  <a:srgbClr val="7030A0"/>
                </a:solidFill>
                <a:latin typeface="Chalkduster" panose="03050602040202020205" pitchFamily="66" charset="77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403286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81" y="755741"/>
            <a:ext cx="3413185" cy="44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9" y="616578"/>
            <a:ext cx="416599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5710239" y="4456512"/>
            <a:ext cx="7405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42204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>
                <a:solidFill>
                  <a:prstClr val="black"/>
                </a:solidFill>
                <a:latin typeface="Arial" charset="0"/>
                <a:cs typeface="Arial"/>
                <a:sym typeface="Arial"/>
              </a:rPr>
              <a:t>OIII…. ANTRI  DONG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600423" y="5613054"/>
            <a:ext cx="26455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42204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350">
                <a:solidFill>
                  <a:prstClr val="black"/>
                </a:solidFill>
                <a:latin typeface="Arial" charset="0"/>
                <a:cs typeface="Arial"/>
                <a:sym typeface="Arial"/>
              </a:rPr>
              <a:t>BUANG SAMPAH JANGAN SEMBARANGAN …!!!!</a:t>
            </a:r>
          </a:p>
        </p:txBody>
      </p:sp>
    </p:spTree>
    <p:extLst>
      <p:ext uri="{BB962C8B-B14F-4D97-AF65-F5344CB8AC3E}">
        <p14:creationId xmlns:p14="http://schemas.microsoft.com/office/powerpoint/2010/main" val="88572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aceh minta referendum 2019">
            <a:extLst>
              <a:ext uri="{FF2B5EF4-FFF2-40B4-BE49-F238E27FC236}">
                <a16:creationId xmlns:a16="http://schemas.microsoft.com/office/drawing/2014/main" id="{96D56DEE-AA5C-5B49-8D0D-C91E2946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6" y="369747"/>
            <a:ext cx="6168037" cy="34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konflik etnik agama indonesia">
            <a:extLst>
              <a:ext uri="{FF2B5EF4-FFF2-40B4-BE49-F238E27FC236}">
                <a16:creationId xmlns:a16="http://schemas.microsoft.com/office/drawing/2014/main" id="{0DAA6DA6-E242-8844-874E-5EF47562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23" y="369746"/>
            <a:ext cx="5198480" cy="34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NKRI pecah">
            <a:extLst>
              <a:ext uri="{FF2B5EF4-FFF2-40B4-BE49-F238E27FC236}">
                <a16:creationId xmlns:a16="http://schemas.microsoft.com/office/drawing/2014/main" id="{06C4F043-B76F-4049-9332-8E22BBFB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6" y="3835399"/>
            <a:ext cx="3958542" cy="29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D24669-3A96-2C47-BA8D-F3AC832392BB}"/>
              </a:ext>
            </a:extLst>
          </p:cNvPr>
          <p:cNvSpPr txBox="1"/>
          <p:nvPr/>
        </p:nvSpPr>
        <p:spPr>
          <a:xfrm>
            <a:off x="4930815" y="4143737"/>
            <a:ext cx="6319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/>
              <a:t>NKRI  PECAH ?    DISTEGRASI ?   </a:t>
            </a:r>
          </a:p>
        </p:txBody>
      </p:sp>
    </p:spTree>
    <p:extLst>
      <p:ext uri="{BB962C8B-B14F-4D97-AF65-F5344CB8AC3E}">
        <p14:creationId xmlns:p14="http://schemas.microsoft.com/office/powerpoint/2010/main" val="175609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151" dirty="0"/>
              <a:t>POTRET SDM INDONESIA HARI INI</a:t>
            </a:r>
            <a:br>
              <a:rPr lang="en-US" sz="3151" dirty="0"/>
            </a:br>
            <a:r>
              <a:rPr lang="en-US" sz="3151" dirty="0"/>
              <a:t>(</a:t>
            </a:r>
            <a:r>
              <a:rPr lang="en-US" sz="3151" dirty="0" err="1"/>
              <a:t>dalam</a:t>
            </a:r>
            <a:r>
              <a:rPr lang="en-US" sz="3151" dirty="0"/>
              <a:t> </a:t>
            </a:r>
            <a:r>
              <a:rPr lang="en-US" sz="3151" dirty="0" err="1"/>
              <a:t>beberapa</a:t>
            </a:r>
            <a:r>
              <a:rPr lang="en-US" sz="3151" dirty="0"/>
              <a:t> </a:t>
            </a:r>
            <a:r>
              <a:rPr lang="en-US" sz="3151" dirty="0" err="1"/>
              <a:t>Indikator Kuantitatif</a:t>
            </a:r>
            <a:r>
              <a:rPr lang="en-US" sz="3151" dirty="0"/>
              <a:t>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65019" y="2213206"/>
            <a:ext cx="11257807" cy="4793235"/>
          </a:xfrm>
        </p:spPr>
        <p:txBody>
          <a:bodyPr>
            <a:normAutofit/>
          </a:bodyPr>
          <a:lstStyle/>
          <a:p>
            <a:r>
              <a:rPr lang="en-US" altLang="en-US" sz="2400"/>
              <a:t>HDI = skor 0.69 rank = 108 dari 152 Negara, dibawah rata-rata asia pasifik (0.733)</a:t>
            </a:r>
          </a:p>
          <a:p>
            <a:r>
              <a:rPr lang="en-US" altLang="en-US" sz="2400"/>
              <a:t>Competitiveness Index 2018 = 45 dari 93</a:t>
            </a:r>
          </a:p>
          <a:p>
            <a:r>
              <a:rPr lang="en-US" altLang="en-US" sz="2400"/>
              <a:t>Tenaga kerja yang </a:t>
            </a:r>
            <a:r>
              <a:rPr lang="en-US" altLang="en-US" sz="2400" i="1"/>
              <a:t>skilled</a:t>
            </a:r>
            <a:r>
              <a:rPr lang="en-US" altLang="en-US" sz="2400"/>
              <a:t> =   7,2 %</a:t>
            </a:r>
          </a:p>
          <a:p>
            <a:r>
              <a:rPr lang="en-US" altLang="en-US" sz="2400"/>
              <a:t>Karakter org Indonesia : (Muchtar Lubis):</a:t>
            </a:r>
          </a:p>
          <a:p>
            <a:r>
              <a:rPr lang="en-US" altLang="en-US" sz="2400"/>
              <a:t>1) Munafik 2) Enggan Bertanggung Jawab 3) Feodal, 4) Percaya Takhayul, 5) Watak yang Lemah, 6) Tidak Hemat, 7) Lebih suka tidak bekerja keras, kecuali kalau terpaksa, 8) Tukang Menggerutu/ Berani Berbicara diBelakang, 9)Sok/suka pamer, 10) Muda meniru, 11) Cepat Cemburu dan Dengki, </a:t>
            </a:r>
            <a:r>
              <a:rPr lang="en-US" altLang="en-US" sz="2400" b="1">
                <a:solidFill>
                  <a:srgbClr val="FF0000"/>
                </a:solidFill>
              </a:rPr>
              <a:t>TAPI  12) Artistik/Suka Seni</a:t>
            </a:r>
          </a:p>
          <a:p>
            <a:endParaRPr lang="en-US" altLang="en-US" sz="2400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59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278039" y="-4491"/>
            <a:ext cx="10515600" cy="1325563"/>
          </a:xfrm>
        </p:spPr>
        <p:txBody>
          <a:bodyPr/>
          <a:lstStyle/>
          <a:p>
            <a:r>
              <a:rPr lang="en-US" altLang="en-US" b="1"/>
              <a:t>Tenaga Kerja (</a:t>
            </a:r>
            <a:r>
              <a:rPr lang="en-US" altLang="en-US" b="1" i="1"/>
              <a:t>Human Capital</a:t>
            </a:r>
            <a:r>
              <a:rPr lang="en-US" altLang="en-US" b="1"/>
              <a:t>)</a:t>
            </a:r>
            <a:endParaRPr lang="en-US" altLang="en-US" sz="135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85732" y="3657600"/>
            <a:ext cx="9537539" cy="3588152"/>
          </a:xfrm>
        </p:spPr>
        <p:txBody>
          <a:bodyPr/>
          <a:lstStyle/>
          <a:p>
            <a:pPr marL="219080" indent="-219080" algn="just">
              <a:lnSpc>
                <a:spcPct val="93000"/>
              </a:lnSpc>
              <a:spcAft>
                <a:spcPts val="225"/>
              </a:spcAft>
              <a:buClr>
                <a:srgbClr val="FFC000"/>
              </a:buClr>
              <a:buFont typeface="Wingdings" charset="2"/>
              <a:buChar char="q"/>
            </a:pPr>
            <a:endParaRPr lang="en-US" altLang="en-US" sz="1350">
              <a:latin typeface="Arial" charset="0"/>
              <a:ea typeface="Arial" charset="0"/>
              <a:cs typeface="Arial" charset="0"/>
            </a:endParaRPr>
          </a:p>
          <a:p>
            <a:pPr marL="219080" indent="-219080" algn="just">
              <a:lnSpc>
                <a:spcPct val="93000"/>
              </a:lnSpc>
              <a:spcAft>
                <a:spcPts val="225"/>
              </a:spcAft>
              <a:buClr>
                <a:srgbClr val="FFC000"/>
              </a:buClr>
              <a:buFont typeface="Wingdings" charset="2"/>
              <a:buChar char="q"/>
            </a:pPr>
            <a:r>
              <a:rPr lang="en-US" altLang="en-US" sz="1350">
                <a:latin typeface="Arial" charset="0"/>
                <a:ea typeface="Arial" charset="0"/>
                <a:cs typeface="Arial" charset="0"/>
              </a:rPr>
              <a:t>Tenaga kerja Indonesia yang memiliki kualifikasi pendidikan tinggi berjumlah 7,2%.  Yang memiliki kualifikasi pendidikan menengah hanya 22,4%, sementara majoritas tenaga kerja berkualifikasi pendidikan dasar. </a:t>
            </a:r>
          </a:p>
          <a:p>
            <a:pPr marL="219080" indent="-219080" algn="just">
              <a:lnSpc>
                <a:spcPct val="93000"/>
              </a:lnSpc>
              <a:spcAft>
                <a:spcPts val="225"/>
              </a:spcAft>
              <a:buClr>
                <a:srgbClr val="FFC000"/>
              </a:buClr>
              <a:buFont typeface="Wingdings" charset="2"/>
              <a:buChar char="q"/>
            </a:pPr>
            <a:r>
              <a:rPr lang="en-US" altLang="en-US" sz="1350">
                <a:latin typeface="Arial" charset="0"/>
                <a:ea typeface="Arial" charset="0"/>
                <a:cs typeface="Arial" charset="0"/>
              </a:rPr>
              <a:t>APK Pendidikan Tinggi baru mencapai 30%, dengan jumlah mahasiswa 6,876,680 yang menempuh studi di 22.621 program studi di 4.278 perguruan tinggi. [disparitas kualitas]</a:t>
            </a:r>
          </a:p>
          <a:p>
            <a:pPr marL="219080" indent="-219080" algn="just">
              <a:lnSpc>
                <a:spcPct val="93000"/>
              </a:lnSpc>
              <a:spcAft>
                <a:spcPts val="225"/>
              </a:spcAft>
              <a:buClr>
                <a:srgbClr val="FFC000"/>
              </a:buClr>
              <a:buFont typeface="Wingdings" charset="2"/>
              <a:buChar char="q"/>
            </a:pPr>
            <a:r>
              <a:rPr lang="en-US" altLang="en-US" sz="1350">
                <a:latin typeface="Arial" charset="0"/>
                <a:ea typeface="Arial" charset="0"/>
                <a:cs typeface="Arial" charset="0"/>
              </a:rPr>
              <a:t>Peneliti Indonesia hanya 544 dari 1 juta penduduk.   Padahal di Turkey  = 1.730, Pr China = 1.285, Japan = 7.021, Malaysia 2.384, Singapura 7.199, dan Brazil 1.203 (http://data.uis.unesco.org; 11 July 2014)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2" t="8599" r="2295" b="5221"/>
          <a:stretch/>
        </p:blipFill>
        <p:spPr bwMode="auto">
          <a:xfrm>
            <a:off x="1761778" y="1481560"/>
            <a:ext cx="6224456" cy="2015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907803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613" y="87187"/>
            <a:ext cx="7724309" cy="372833"/>
          </a:xfrm>
          <a:prstGeom prst="rect">
            <a:avLst/>
          </a:prstGeom>
        </p:spPr>
        <p:txBody>
          <a:bodyPr wrap="square" lIns="121889" tIns="60944" rIns="121889" bIns="60944">
            <a:spAutoFit/>
          </a:bodyPr>
          <a:lstStyle/>
          <a:p>
            <a:pPr>
              <a:lnSpc>
                <a:spcPct val="110000"/>
              </a:lnSpc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12" y="153852"/>
            <a:ext cx="9630423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PERKEMBANGAN INDUSTRI   (DARI INDUSTRI 1.0   REVOLUSI INDUSTRI 4.0)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39" y="740271"/>
            <a:ext cx="11687553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/>
                <a:cs typeface="Arial"/>
              </a:rPr>
              <a:t>Proses </a:t>
            </a:r>
            <a:r>
              <a:rPr lang="tr-TR" sz="1400" b="1" dirty="0" err="1">
                <a:latin typeface="Arial"/>
                <a:cs typeface="Arial"/>
              </a:rPr>
              <a:t>perubahan</a:t>
            </a:r>
            <a:r>
              <a:rPr lang="tr-TR" sz="1400" b="1" dirty="0">
                <a:latin typeface="Arial"/>
                <a:cs typeface="Arial"/>
              </a:rPr>
              <a:t> </a:t>
            </a:r>
            <a:r>
              <a:rPr lang="tr-TR" sz="1400" b="1" dirty="0" err="1">
                <a:latin typeface="Arial"/>
                <a:cs typeface="Arial"/>
              </a:rPr>
              <a:t>berlangsung</a:t>
            </a:r>
            <a:r>
              <a:rPr lang="tr-TR" sz="1400" b="1" dirty="0">
                <a:latin typeface="Arial"/>
                <a:cs typeface="Arial"/>
              </a:rPr>
              <a:t> </a:t>
            </a:r>
            <a:r>
              <a:rPr lang="tr-TR" sz="1400" b="1" dirty="0" err="1">
                <a:latin typeface="Arial"/>
                <a:cs typeface="Arial"/>
              </a:rPr>
              <a:t>secara</a:t>
            </a:r>
            <a:r>
              <a:rPr lang="tr-TR" sz="1400" b="1" dirty="0">
                <a:latin typeface="Arial"/>
                <a:cs typeface="Arial"/>
              </a:rPr>
              <a:t> </a:t>
            </a:r>
            <a:r>
              <a:rPr lang="tr-TR" sz="1400" b="1" dirty="0" err="1">
                <a:latin typeface="Arial"/>
                <a:cs typeface="Arial"/>
              </a:rPr>
              <a:t>lebih</a:t>
            </a:r>
            <a:r>
              <a:rPr lang="tr-TR" sz="1400" b="1" dirty="0">
                <a:latin typeface="Arial"/>
                <a:cs typeface="Arial"/>
              </a:rPr>
              <a:t> </a:t>
            </a:r>
            <a:r>
              <a:rPr lang="tr-TR" sz="1400" b="1" dirty="0" err="1">
                <a:latin typeface="Arial"/>
                <a:cs typeface="Arial"/>
              </a:rPr>
              <a:t>cepat</a:t>
            </a:r>
            <a:r>
              <a:rPr lang="tr-TR" sz="1400" b="1" dirty="0">
                <a:latin typeface="Arial"/>
                <a:cs typeface="Arial"/>
              </a:rPr>
              <a:t> </a:t>
            </a:r>
            <a:r>
              <a:rPr lang="tr-TR" sz="1400" b="1" dirty="0" err="1">
                <a:latin typeface="Arial"/>
                <a:cs typeface="Arial"/>
              </a:rPr>
              <a:t>dengan</a:t>
            </a:r>
            <a:r>
              <a:rPr lang="tr-TR" sz="1400" b="1" dirty="0">
                <a:latin typeface="Arial"/>
                <a:cs typeface="Arial"/>
              </a:rPr>
              <a:t> </a:t>
            </a:r>
            <a:r>
              <a:rPr lang="tr-TR" sz="1400" b="1" dirty="0" err="1">
                <a:latin typeface="Arial"/>
                <a:cs typeface="Arial"/>
              </a:rPr>
              <a:t>tingkat</a:t>
            </a:r>
            <a:r>
              <a:rPr lang="tr-TR" sz="1400" b="1" dirty="0">
                <a:latin typeface="Arial"/>
                <a:cs typeface="Arial"/>
              </a:rPr>
              <a:t> </a:t>
            </a:r>
            <a:r>
              <a:rPr lang="tr-TR" sz="1400" b="1" dirty="0" err="1">
                <a:latin typeface="Arial"/>
                <a:cs typeface="Arial"/>
              </a:rPr>
              <a:t>kompleksitas</a:t>
            </a:r>
            <a:r>
              <a:rPr lang="tr-TR" sz="1400" b="1" dirty="0">
                <a:latin typeface="Arial"/>
                <a:cs typeface="Arial"/>
              </a:rPr>
              <a:t> </a:t>
            </a:r>
            <a:r>
              <a:rPr lang="tr-TR" sz="1400" b="1" dirty="0" err="1">
                <a:latin typeface="Arial"/>
                <a:cs typeface="Arial"/>
              </a:rPr>
              <a:t>yang</a:t>
            </a:r>
            <a:r>
              <a:rPr lang="tr-TR" sz="1400" b="1" dirty="0">
                <a:latin typeface="Arial"/>
                <a:cs typeface="Arial"/>
              </a:rPr>
              <a:t> </a:t>
            </a:r>
            <a:r>
              <a:rPr lang="tr-TR" sz="1400" b="1" dirty="0" err="1">
                <a:latin typeface="Arial"/>
                <a:cs typeface="Arial"/>
              </a:rPr>
              <a:t>luar</a:t>
            </a:r>
            <a:r>
              <a:rPr lang="tr-TR" sz="1400" b="1" dirty="0">
                <a:latin typeface="Arial"/>
                <a:cs typeface="Arial"/>
              </a:rPr>
              <a:t> </a:t>
            </a:r>
            <a:r>
              <a:rPr lang="tr-TR" sz="1400" b="1" dirty="0" err="1">
                <a:latin typeface="Arial"/>
                <a:cs typeface="Arial"/>
              </a:rPr>
              <a:t>biasa</a:t>
            </a:r>
            <a:r>
              <a:rPr lang="tr-TR" sz="1400" b="1" dirty="0">
                <a:latin typeface="Arial"/>
                <a:cs typeface="Arial"/>
              </a:rPr>
              <a:t> </a:t>
            </a:r>
            <a:r>
              <a:rPr lang="tr-TR" sz="1400" b="1" dirty="0" err="1">
                <a:latin typeface="Arial"/>
                <a:cs typeface="Arial"/>
              </a:rPr>
              <a:t>tinggi</a:t>
            </a:r>
            <a:endParaRPr lang="tr-TR" sz="14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238" y="6340720"/>
            <a:ext cx="1130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/>
              <a:t>Proses perubahan ini berimplikasi pada perubahan kebutuhan SDM yang dibutuhkan untuk dapat mengelola pemanfaatan teknologi secara optimal</a:t>
            </a:r>
          </a:p>
        </p:txBody>
      </p:sp>
      <p:sp>
        <p:nvSpPr>
          <p:cNvPr id="20" name="Rechteck 4"/>
          <p:cNvSpPr>
            <a:spLocks noChangeArrowheads="1"/>
          </p:cNvSpPr>
          <p:nvPr/>
        </p:nvSpPr>
        <p:spPr bwMode="auto">
          <a:xfrm>
            <a:off x="311239" y="4825933"/>
            <a:ext cx="10829622" cy="914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endParaRPr lang="en-US" altLang="de-DE" sz="1100" dirty="0">
              <a:solidFill>
                <a:srgbClr val="FFFFFF"/>
              </a:solidFill>
              <a:latin typeface="Frutiger 45 Light" charset="0"/>
            </a:endParaRPr>
          </a:p>
        </p:txBody>
      </p:sp>
      <p:cxnSp>
        <p:nvCxnSpPr>
          <p:cNvPr id="13" name="Straight Connector 12"/>
          <p:cNvCxnSpPr>
            <a:endCxn id="83" idx="3"/>
          </p:cNvCxnSpPr>
          <p:nvPr/>
        </p:nvCxnSpPr>
        <p:spPr>
          <a:xfrm>
            <a:off x="321646" y="4390467"/>
            <a:ext cx="465" cy="1594167"/>
          </a:xfrm>
          <a:prstGeom prst="line">
            <a:avLst/>
          </a:prstGeom>
          <a:ln>
            <a:solidFill>
              <a:srgbClr val="D6943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81" idx="3"/>
          </p:cNvCxnSpPr>
          <p:nvPr/>
        </p:nvCxnSpPr>
        <p:spPr>
          <a:xfrm flipH="1">
            <a:off x="3023928" y="2659540"/>
            <a:ext cx="2470" cy="3325094"/>
          </a:xfrm>
          <a:prstGeom prst="line">
            <a:avLst/>
          </a:prstGeom>
          <a:ln>
            <a:solidFill>
              <a:srgbClr val="D6943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124036" y="923375"/>
            <a:ext cx="0" cy="4817534"/>
          </a:xfrm>
          <a:prstGeom prst="line">
            <a:avLst/>
          </a:prstGeom>
          <a:ln>
            <a:solidFill>
              <a:srgbClr val="D6943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79" idx="3"/>
          </p:cNvCxnSpPr>
          <p:nvPr/>
        </p:nvCxnSpPr>
        <p:spPr>
          <a:xfrm>
            <a:off x="5742870" y="1676038"/>
            <a:ext cx="0" cy="4308597"/>
          </a:xfrm>
          <a:prstGeom prst="line">
            <a:avLst/>
          </a:prstGeom>
          <a:ln>
            <a:solidFill>
              <a:srgbClr val="D6943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75" idx="3"/>
          </p:cNvCxnSpPr>
          <p:nvPr/>
        </p:nvCxnSpPr>
        <p:spPr>
          <a:xfrm flipH="1">
            <a:off x="8419357" y="1177305"/>
            <a:ext cx="3926" cy="4807329"/>
          </a:xfrm>
          <a:prstGeom prst="line">
            <a:avLst/>
          </a:prstGeom>
          <a:ln>
            <a:solidFill>
              <a:srgbClr val="D6943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79"/>
          <p:cNvSpPr txBox="1">
            <a:spLocks noChangeArrowheads="1"/>
          </p:cNvSpPr>
          <p:nvPr/>
        </p:nvSpPr>
        <p:spPr bwMode="auto">
          <a:xfrm>
            <a:off x="311240" y="5725262"/>
            <a:ext cx="2715158" cy="49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Industr</a:t>
            </a:r>
            <a:r>
              <a:rPr lang="id-ID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i</a:t>
            </a: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 1.0</a:t>
            </a:r>
            <a:endParaRPr lang="id-ID" altLang="de-DE" sz="1200" b="1" dirty="0">
              <a:solidFill>
                <a:schemeClr val="tx1">
                  <a:lumMod val="85000"/>
                  <a:lumOff val="15000"/>
                </a:schemeClr>
              </a:solidFill>
              <a:latin typeface="Frutiger 45 Light" charset="0"/>
            </a:endParaRPr>
          </a:p>
          <a:p>
            <a:pPr algn="ctr" eaLnBrk="1" hangingPunct="1">
              <a:lnSpc>
                <a:spcPct val="110000"/>
              </a:lnSpc>
              <a:buFont typeface="Times" panose="02020603050405020304" pitchFamily="18" charset="0"/>
              <a:buNone/>
            </a:pPr>
            <a:r>
              <a:rPr lang="id-ID" alt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charset="0"/>
              </a:rPr>
              <a:t>Akhir abad ke-</a:t>
            </a:r>
            <a:r>
              <a:rPr lang="en-US" alt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charset="0"/>
              </a:rPr>
              <a:t>18</a:t>
            </a:r>
            <a:endParaRPr lang="de-DE" altLang="de-DE" sz="1200" dirty="0">
              <a:solidFill>
                <a:schemeClr val="tx1">
                  <a:lumMod val="85000"/>
                  <a:lumOff val="15000"/>
                </a:schemeClr>
              </a:solidFill>
              <a:latin typeface="Frutiger 45 Light" charset="0"/>
            </a:endParaRPr>
          </a:p>
        </p:txBody>
      </p:sp>
      <p:sp>
        <p:nvSpPr>
          <p:cNvPr id="39" name="Textfeld 80"/>
          <p:cNvSpPr txBox="1">
            <a:spLocks noChangeArrowheads="1"/>
          </p:cNvSpPr>
          <p:nvPr/>
        </p:nvSpPr>
        <p:spPr bwMode="auto">
          <a:xfrm>
            <a:off x="3026398" y="5725262"/>
            <a:ext cx="2652614" cy="49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Industr</a:t>
            </a:r>
            <a:r>
              <a:rPr lang="id-ID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i</a:t>
            </a: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 2.0</a:t>
            </a:r>
            <a:endParaRPr lang="id-ID" altLang="de-DE" sz="1200" b="1" dirty="0">
              <a:solidFill>
                <a:schemeClr val="tx1">
                  <a:lumMod val="85000"/>
                  <a:lumOff val="15000"/>
                </a:schemeClr>
              </a:solidFill>
              <a:latin typeface="Frutiger 45 Light" charset="0"/>
            </a:endParaRPr>
          </a:p>
          <a:p>
            <a:pPr algn="ctr" eaLnBrk="1" hangingPunct="1">
              <a:lnSpc>
                <a:spcPct val="110000"/>
              </a:lnSpc>
              <a:buFont typeface="Times" panose="02020603050405020304" pitchFamily="18" charset="0"/>
              <a:buNone/>
            </a:pPr>
            <a:r>
              <a:rPr lang="id-ID" alt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charset="0"/>
              </a:rPr>
              <a:t>Awal abad ke-</a:t>
            </a:r>
            <a:r>
              <a:rPr lang="en-US" alt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charset="0"/>
              </a:rPr>
              <a:t>20</a:t>
            </a:r>
          </a:p>
        </p:txBody>
      </p:sp>
      <p:sp>
        <p:nvSpPr>
          <p:cNvPr id="40" name="Textfeld 81"/>
          <p:cNvSpPr txBox="1">
            <a:spLocks noChangeArrowheads="1"/>
          </p:cNvSpPr>
          <p:nvPr/>
        </p:nvSpPr>
        <p:spPr bwMode="auto">
          <a:xfrm>
            <a:off x="5735313" y="5725752"/>
            <a:ext cx="2687969" cy="49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Industr</a:t>
            </a:r>
            <a:r>
              <a:rPr lang="id-ID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i</a:t>
            </a: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 3.0</a:t>
            </a:r>
            <a:endParaRPr lang="id-ID" altLang="de-DE" sz="1200" b="1" dirty="0">
              <a:solidFill>
                <a:schemeClr val="tx1">
                  <a:lumMod val="85000"/>
                  <a:lumOff val="15000"/>
                </a:schemeClr>
              </a:solidFill>
              <a:latin typeface="Frutiger 45 Light" charset="0"/>
            </a:endParaRPr>
          </a:p>
          <a:p>
            <a:pPr algn="ctr" eaLnBrk="1" hangingPunct="1">
              <a:lnSpc>
                <a:spcPct val="110000"/>
              </a:lnSpc>
              <a:buFont typeface="Times" panose="02020603050405020304" pitchFamily="18" charset="0"/>
              <a:buNone/>
            </a:pPr>
            <a:r>
              <a:rPr lang="id-ID" alt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charset="0"/>
              </a:rPr>
              <a:t>Awal </a:t>
            </a:r>
            <a:r>
              <a:rPr lang="en-US" alt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charset="0"/>
              </a:rPr>
              <a:t> </a:t>
            </a:r>
            <a:r>
              <a:rPr lang="id-ID" alt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charset="0"/>
              </a:rPr>
              <a:t>dekade 19</a:t>
            </a:r>
            <a:r>
              <a:rPr lang="en-US" alt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charset="0"/>
              </a:rPr>
              <a:t>70</a:t>
            </a:r>
            <a:r>
              <a:rPr lang="id-ID" alt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charset="0"/>
              </a:rPr>
              <a:t>-an</a:t>
            </a:r>
            <a:endParaRPr lang="en-US" altLang="de-DE" sz="1200" dirty="0">
              <a:solidFill>
                <a:schemeClr val="tx1">
                  <a:lumMod val="85000"/>
                  <a:lumOff val="15000"/>
                </a:schemeClr>
              </a:solidFill>
              <a:latin typeface="Frutiger 45 Light" charset="0"/>
            </a:endParaRPr>
          </a:p>
        </p:txBody>
      </p:sp>
      <p:sp>
        <p:nvSpPr>
          <p:cNvPr id="45" name="Textfeld 82"/>
          <p:cNvSpPr txBox="1">
            <a:spLocks noChangeArrowheads="1"/>
          </p:cNvSpPr>
          <p:nvPr/>
        </p:nvSpPr>
        <p:spPr bwMode="auto">
          <a:xfrm>
            <a:off x="8423283" y="5725752"/>
            <a:ext cx="2700753" cy="49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2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Industr</a:t>
            </a:r>
            <a:r>
              <a:rPr lang="id-ID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i</a:t>
            </a:r>
            <a:r>
              <a:rPr 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pitchFamily="34" charset="0"/>
                <a:ea typeface="ＭＳ Ｐゴシック" pitchFamily="1" charset="-128"/>
              </a:rPr>
              <a:t> 4.0</a:t>
            </a:r>
            <a:endParaRPr lang="id-ID" altLang="de-DE" sz="1200" b="1" dirty="0">
              <a:solidFill>
                <a:schemeClr val="tx1">
                  <a:lumMod val="85000"/>
                  <a:lumOff val="15000"/>
                </a:schemeClr>
              </a:solidFill>
              <a:latin typeface="Frutiger 45 Light" charset="0"/>
            </a:endParaRPr>
          </a:p>
          <a:p>
            <a:pPr algn="ctr" eaLnBrk="1" hangingPunct="1">
              <a:lnSpc>
                <a:spcPct val="110000"/>
              </a:lnSpc>
              <a:buFont typeface="Times" panose="02020603050405020304" pitchFamily="18" charset="0"/>
              <a:buNone/>
            </a:pPr>
            <a:r>
              <a:rPr lang="id-ID" altLang="de-D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rutiger 45 Light" charset="0"/>
              </a:rPr>
              <a:t>Sekarang</a:t>
            </a:r>
            <a:endParaRPr lang="en-US" altLang="de-DE" sz="1200" dirty="0">
              <a:solidFill>
                <a:schemeClr val="tx1">
                  <a:lumMod val="85000"/>
                  <a:lumOff val="15000"/>
                </a:schemeClr>
              </a:solidFill>
              <a:latin typeface="Frutiger 45 Ligh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8505" y="4851583"/>
            <a:ext cx="222003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262626"/>
                </a:solidFill>
              </a:rPr>
              <a:t>Revolusi</a:t>
            </a:r>
            <a:r>
              <a:rPr lang="en-US" sz="1200" b="1" dirty="0">
                <a:solidFill>
                  <a:srgbClr val="262626"/>
                </a:solidFill>
              </a:rPr>
              <a:t> </a:t>
            </a:r>
            <a:r>
              <a:rPr lang="en-US" sz="1200" b="1" dirty="0" err="1">
                <a:solidFill>
                  <a:srgbClr val="262626"/>
                </a:solidFill>
              </a:rPr>
              <a:t>Industri</a:t>
            </a:r>
            <a:r>
              <a:rPr lang="en-US" sz="1200" b="1" dirty="0">
                <a:solidFill>
                  <a:srgbClr val="262626"/>
                </a:solidFill>
              </a:rPr>
              <a:t> 1.0</a:t>
            </a:r>
          </a:p>
          <a:p>
            <a:r>
              <a:rPr lang="en-US" sz="1200" dirty="0" err="1">
                <a:solidFill>
                  <a:srgbClr val="262626"/>
                </a:solidFill>
              </a:rPr>
              <a:t>Penerapan</a:t>
            </a:r>
            <a:r>
              <a:rPr lang="en-US" sz="1200" dirty="0">
                <a:solidFill>
                  <a:srgbClr val="262626"/>
                </a:solidFill>
              </a:rPr>
              <a:t> </a:t>
            </a:r>
            <a:r>
              <a:rPr lang="en-US" sz="1200" dirty="0" err="1">
                <a:solidFill>
                  <a:srgbClr val="262626"/>
                </a:solidFill>
              </a:rPr>
              <a:t>mekanisasi</a:t>
            </a:r>
            <a:r>
              <a:rPr lang="en-US" sz="1200" dirty="0">
                <a:solidFill>
                  <a:srgbClr val="262626"/>
                </a:solidFill>
              </a:rPr>
              <a:t> </a:t>
            </a:r>
            <a:r>
              <a:rPr lang="en-US" sz="1200" dirty="0" err="1">
                <a:solidFill>
                  <a:srgbClr val="262626"/>
                </a:solidFill>
              </a:rPr>
              <a:t>produksi</a:t>
            </a:r>
            <a:r>
              <a:rPr lang="en-US" sz="1200" dirty="0">
                <a:solidFill>
                  <a:srgbClr val="262626"/>
                </a:solidFill>
              </a:rPr>
              <a:t>  </a:t>
            </a:r>
          </a:p>
          <a:p>
            <a:r>
              <a:rPr lang="en-US" sz="1200" dirty="0" err="1">
                <a:solidFill>
                  <a:srgbClr val="262626"/>
                </a:solidFill>
              </a:rPr>
              <a:t>dengan</a:t>
            </a:r>
            <a:r>
              <a:rPr lang="en-US" sz="1200" dirty="0">
                <a:solidFill>
                  <a:srgbClr val="262626"/>
                </a:solidFill>
              </a:rPr>
              <a:t> </a:t>
            </a:r>
            <a:r>
              <a:rPr lang="en-US" sz="1200" dirty="0" err="1">
                <a:solidFill>
                  <a:srgbClr val="262626"/>
                </a:solidFill>
              </a:rPr>
              <a:t>mesin</a:t>
            </a:r>
            <a:r>
              <a:rPr lang="en-US" sz="1200" dirty="0">
                <a:solidFill>
                  <a:srgbClr val="262626"/>
                </a:solidFill>
              </a:rPr>
              <a:t> </a:t>
            </a:r>
            <a:r>
              <a:rPr lang="en-US" sz="1200" dirty="0" err="1">
                <a:solidFill>
                  <a:srgbClr val="262626"/>
                </a:solidFill>
              </a:rPr>
              <a:t>bertenaga</a:t>
            </a:r>
            <a:r>
              <a:rPr lang="en-US" sz="1200" dirty="0">
                <a:solidFill>
                  <a:srgbClr val="262626"/>
                </a:solidFill>
              </a:rPr>
              <a:t> air</a:t>
            </a:r>
          </a:p>
          <a:p>
            <a:r>
              <a:rPr lang="en-US" sz="1200" dirty="0" err="1">
                <a:solidFill>
                  <a:srgbClr val="262626"/>
                </a:solidFill>
              </a:rPr>
              <a:t>dan</a:t>
            </a:r>
            <a:r>
              <a:rPr lang="en-US" sz="1200" dirty="0">
                <a:solidFill>
                  <a:srgbClr val="262626"/>
                </a:solidFill>
              </a:rPr>
              <a:t> </a:t>
            </a:r>
            <a:r>
              <a:rPr lang="en-US" sz="1200" dirty="0" err="1">
                <a:solidFill>
                  <a:srgbClr val="262626"/>
                </a:solidFill>
              </a:rPr>
              <a:t>uap</a:t>
            </a:r>
            <a:endParaRPr lang="en-US" sz="1200" dirty="0">
              <a:solidFill>
                <a:srgbClr val="262626"/>
              </a:solidFill>
            </a:endParaRPr>
          </a:p>
        </p:txBody>
      </p:sp>
      <p:sp>
        <p:nvSpPr>
          <p:cNvPr id="58" name="Rechteck 5"/>
          <p:cNvSpPr>
            <a:spLocks noChangeArrowheads="1"/>
          </p:cNvSpPr>
          <p:nvPr/>
        </p:nvSpPr>
        <p:spPr bwMode="auto">
          <a:xfrm>
            <a:off x="3124887" y="3812984"/>
            <a:ext cx="2554124" cy="86803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id-ID" altLang="de-DE" sz="1200" b="1" dirty="0">
                <a:latin typeface="Arial"/>
                <a:cs typeface="Arial"/>
              </a:rPr>
              <a:t>Revolusi I</a:t>
            </a:r>
            <a:r>
              <a:rPr lang="en-US" altLang="de-DE" sz="1200" b="1" dirty="0" err="1">
                <a:latin typeface="Arial"/>
                <a:cs typeface="Arial"/>
              </a:rPr>
              <a:t>ndustri</a:t>
            </a:r>
            <a:r>
              <a:rPr lang="id-ID" altLang="de-DE" sz="1200" b="1" dirty="0">
                <a:latin typeface="Arial"/>
                <a:cs typeface="Arial"/>
              </a:rPr>
              <a:t> 2.0</a:t>
            </a:r>
            <a:r>
              <a:rPr lang="en-US" altLang="de-DE" sz="1200" b="1" dirty="0">
                <a:latin typeface="Arial"/>
                <a:cs typeface="Arial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id-ID" altLang="de-DE" sz="1200" dirty="0">
                <a:latin typeface="Arial"/>
                <a:cs typeface="Arial"/>
              </a:rPr>
              <a:t>Penerapan produksi</a:t>
            </a:r>
            <a:r>
              <a:rPr lang="en-US" altLang="de-DE" sz="1200" dirty="0">
                <a:latin typeface="Arial"/>
                <a:cs typeface="Arial"/>
              </a:rPr>
              <a:t> mass</a:t>
            </a:r>
            <a:r>
              <a:rPr lang="id-ID" altLang="de-DE" sz="1200" dirty="0">
                <a:latin typeface="Arial"/>
                <a:cs typeface="Arial"/>
              </a:rPr>
              <a:t>al (lini produksi) dengan dukungan energi</a:t>
            </a:r>
            <a:r>
              <a:rPr lang="en-US" altLang="de-DE" sz="1200" dirty="0">
                <a:latin typeface="Arial"/>
                <a:cs typeface="Arial"/>
              </a:rPr>
              <a:t>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id-ID" altLang="de-DE" sz="1200" dirty="0">
                <a:latin typeface="Arial"/>
                <a:cs typeface="Arial"/>
              </a:rPr>
              <a:t>listrik</a:t>
            </a:r>
            <a:endParaRPr lang="en-US" altLang="de-DE" sz="1200" dirty="0">
              <a:latin typeface="Arial"/>
              <a:cs typeface="Arial"/>
            </a:endParaRPr>
          </a:p>
        </p:txBody>
      </p:sp>
      <p:pic>
        <p:nvPicPr>
          <p:cNvPr id="59" name="Picture 2" descr="C:\Users\hodapp\Desktop\Ford_fertigung_1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54" y="2564005"/>
            <a:ext cx="1517764" cy="118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 descr="C:\Users\hodapp\Desktop\643px-Dampfma_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6" y="2996386"/>
            <a:ext cx="1711039" cy="159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hteck 5"/>
          <p:cNvSpPr>
            <a:spLocks noChangeArrowheads="1"/>
          </p:cNvSpPr>
          <p:nvPr/>
        </p:nvSpPr>
        <p:spPr bwMode="auto">
          <a:xfrm>
            <a:off x="5867453" y="3199416"/>
            <a:ext cx="2554124" cy="148159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200" b="1" dirty="0" err="1">
                <a:latin typeface="Arial"/>
                <a:cs typeface="Arial"/>
              </a:rPr>
              <a:t>Revolusi</a:t>
            </a:r>
            <a:r>
              <a:rPr lang="en-US" altLang="de-DE" sz="1200" b="1" dirty="0">
                <a:latin typeface="Arial"/>
                <a:cs typeface="Arial"/>
              </a:rPr>
              <a:t> </a:t>
            </a:r>
            <a:r>
              <a:rPr lang="en-US" altLang="de-DE" sz="1200" b="1" dirty="0" err="1">
                <a:latin typeface="Arial"/>
                <a:cs typeface="Arial"/>
              </a:rPr>
              <a:t>Industri</a:t>
            </a:r>
            <a:r>
              <a:rPr lang="en-US" altLang="de-DE" sz="1200" b="1" dirty="0">
                <a:latin typeface="Arial"/>
                <a:cs typeface="Arial"/>
              </a:rPr>
              <a:t> 3.0 </a:t>
            </a:r>
          </a:p>
          <a:p>
            <a:pPr>
              <a:spcBef>
                <a:spcPts val="600"/>
              </a:spcBef>
            </a:pPr>
            <a:r>
              <a:rPr lang="en-US" altLang="de-DE" sz="1200" dirty="0" err="1">
                <a:latin typeface="Arial"/>
                <a:cs typeface="Arial"/>
              </a:rPr>
              <a:t>Penggunaan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elektronik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dan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teknologi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informasi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dan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perkembangan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lebih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lanjut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produksi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secara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otomatis</a:t>
            </a:r>
            <a:r>
              <a:rPr lang="en-US" altLang="de-DE" sz="1200" dirty="0">
                <a:latin typeface="Arial"/>
                <a:cs typeface="Arial"/>
              </a:rPr>
              <a:t>, </a:t>
            </a:r>
            <a:r>
              <a:rPr lang="en-US" altLang="de-DE" sz="1200" dirty="0" err="1">
                <a:latin typeface="Arial"/>
                <a:cs typeface="Arial"/>
              </a:rPr>
              <a:t>inovasi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berbasis</a:t>
            </a:r>
            <a:r>
              <a:rPr lang="en-US" altLang="de-DE" sz="1200" dirty="0">
                <a:latin typeface="Arial"/>
                <a:cs typeface="Arial"/>
              </a:rPr>
              <a:t> </a:t>
            </a:r>
            <a:r>
              <a:rPr lang="en-US" altLang="de-DE" sz="1200" dirty="0" err="1">
                <a:latin typeface="Arial"/>
                <a:cs typeface="Arial"/>
              </a:rPr>
              <a:t>penggunaan</a:t>
            </a:r>
            <a:r>
              <a:rPr lang="en-US" altLang="de-DE" sz="1200" dirty="0">
                <a:latin typeface="Arial"/>
                <a:cs typeface="Arial"/>
              </a:rPr>
              <a:t> mesin otomatis berbasis komputer</a:t>
            </a:r>
          </a:p>
        </p:txBody>
      </p:sp>
      <p:sp>
        <p:nvSpPr>
          <p:cNvPr id="63" name="Rechteck 5"/>
          <p:cNvSpPr>
            <a:spLocks noChangeArrowheads="1"/>
          </p:cNvSpPr>
          <p:nvPr/>
        </p:nvSpPr>
        <p:spPr bwMode="auto">
          <a:xfrm>
            <a:off x="8508184" y="1191667"/>
            <a:ext cx="2554124" cy="3525011"/>
          </a:xfrm>
          <a:prstGeom prst="rect">
            <a:avLst/>
          </a:prstGeom>
          <a:solidFill>
            <a:schemeClr val="accent1">
              <a:lumMod val="40000"/>
              <a:lumOff val="60000"/>
              <a:alpha val="58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de-DE" sz="1600" b="1" dirty="0" err="1">
                <a:solidFill>
                  <a:srgbClr val="FF0000"/>
                </a:solidFill>
                <a:latin typeface="Arial"/>
                <a:cs typeface="Arial"/>
              </a:rPr>
              <a:t>Revolusi</a:t>
            </a:r>
            <a:r>
              <a:rPr lang="en-US" altLang="de-DE" sz="1600" b="1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altLang="de-DE" sz="1600" b="1" dirty="0" err="1">
                <a:solidFill>
                  <a:srgbClr val="FF0000"/>
                </a:solidFill>
                <a:latin typeface="Arial"/>
                <a:cs typeface="Arial"/>
              </a:rPr>
              <a:t>Industri</a:t>
            </a:r>
            <a:r>
              <a:rPr lang="en-US" altLang="de-DE" sz="1600" b="1" dirty="0">
                <a:solidFill>
                  <a:srgbClr val="FF0000"/>
                </a:solidFill>
                <a:latin typeface="Arial"/>
                <a:cs typeface="Arial"/>
              </a:rPr>
              <a:t> 4.0</a:t>
            </a:r>
          </a:p>
          <a:p>
            <a:pPr>
              <a:spcBef>
                <a:spcPts val="600"/>
              </a:spcBef>
            </a:pPr>
            <a:r>
              <a:rPr lang="en-US" altLang="de-DE" sz="1600" dirty="0" err="1">
                <a:latin typeface="Arial"/>
                <a:cs typeface="Arial"/>
              </a:rPr>
              <a:t>Berbasis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sistem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i="1" dirty="0">
                <a:latin typeface="Arial"/>
                <a:cs typeface="Arial"/>
              </a:rPr>
              <a:t>cyber-physical</a:t>
            </a:r>
            <a:r>
              <a:rPr lang="en-US" altLang="de-DE" sz="1600" dirty="0">
                <a:latin typeface="Arial"/>
                <a:cs typeface="Arial"/>
              </a:rPr>
              <a:t>, </a:t>
            </a:r>
            <a:r>
              <a:rPr lang="en-US" altLang="de-DE" sz="1600" dirty="0" err="1">
                <a:latin typeface="Arial"/>
                <a:cs typeface="Arial"/>
              </a:rPr>
              <a:t>kegiatan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manufaktur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terintegrasi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melalui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penggunaan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teknologi</a:t>
            </a:r>
            <a:r>
              <a:rPr lang="en-US" altLang="de-DE" sz="1600" dirty="0">
                <a:latin typeface="Arial"/>
                <a:cs typeface="Arial"/>
              </a:rPr>
              <a:t> wireless </a:t>
            </a:r>
            <a:r>
              <a:rPr lang="en-US" altLang="de-DE" sz="1600" dirty="0" err="1">
                <a:latin typeface="Arial"/>
                <a:cs typeface="Arial"/>
              </a:rPr>
              <a:t>dan</a:t>
            </a:r>
            <a:r>
              <a:rPr lang="en-US" altLang="de-DE" sz="1600" dirty="0">
                <a:latin typeface="Arial"/>
                <a:cs typeface="Arial"/>
              </a:rPr>
              <a:t> big data </a:t>
            </a:r>
            <a:r>
              <a:rPr lang="en-US" altLang="de-DE" sz="1600" dirty="0" err="1">
                <a:latin typeface="Arial"/>
                <a:cs typeface="Arial"/>
              </a:rPr>
              <a:t>secara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masif</a:t>
            </a:r>
            <a:r>
              <a:rPr lang="en-US" altLang="de-DE" sz="1600" dirty="0">
                <a:latin typeface="Arial"/>
                <a:cs typeface="Arial"/>
              </a:rPr>
              <a:t>, </a:t>
            </a:r>
            <a:r>
              <a:rPr lang="en-US" altLang="de-DE" sz="1600" dirty="0" err="1">
                <a:latin typeface="Arial"/>
                <a:cs typeface="Arial"/>
              </a:rPr>
              <a:t>kecerdasan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buatan</a:t>
            </a:r>
            <a:r>
              <a:rPr lang="en-US" altLang="de-DE" sz="1600" dirty="0">
                <a:latin typeface="Arial"/>
                <a:cs typeface="Arial"/>
              </a:rPr>
              <a:t>, </a:t>
            </a:r>
            <a:r>
              <a:rPr lang="en-US" altLang="de-DE" sz="1600" dirty="0" err="1">
                <a:latin typeface="Arial"/>
                <a:cs typeface="Arial"/>
              </a:rPr>
              <a:t>robotika</a:t>
            </a:r>
            <a:r>
              <a:rPr lang="en-US" altLang="de-DE" sz="1600" dirty="0">
                <a:latin typeface="Arial"/>
                <a:cs typeface="Arial"/>
              </a:rPr>
              <a:t>, </a:t>
            </a:r>
            <a:r>
              <a:rPr lang="en-US" altLang="de-DE" sz="1600" dirty="0" err="1">
                <a:latin typeface="Arial"/>
                <a:cs typeface="Arial"/>
              </a:rPr>
              <a:t>neuroteknologi</a:t>
            </a:r>
            <a:r>
              <a:rPr lang="en-US" altLang="de-DE" sz="1600" dirty="0">
                <a:latin typeface="Arial"/>
                <a:cs typeface="Arial"/>
              </a:rPr>
              <a:t>, </a:t>
            </a:r>
            <a:r>
              <a:rPr lang="en-US" altLang="de-DE" sz="1600" dirty="0" err="1">
                <a:latin typeface="Arial"/>
                <a:cs typeface="Arial"/>
              </a:rPr>
              <a:t>dan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teknologi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bersifat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disruptif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terhadap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keberadaan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industri</a:t>
            </a:r>
            <a:r>
              <a:rPr lang="en-US" altLang="de-DE" sz="1600" dirty="0">
                <a:latin typeface="Arial"/>
                <a:cs typeface="Arial"/>
              </a:rPr>
              <a:t> yang </a:t>
            </a:r>
            <a:r>
              <a:rPr lang="en-US" altLang="de-DE" sz="1600" dirty="0" err="1">
                <a:latin typeface="Arial"/>
                <a:cs typeface="Arial"/>
              </a:rPr>
              <a:t>sudah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ada</a:t>
            </a:r>
            <a:r>
              <a:rPr lang="en-US" altLang="de-DE" sz="1600" dirty="0">
                <a:latin typeface="Arial"/>
                <a:cs typeface="Arial"/>
              </a:rPr>
              <a:t> </a:t>
            </a:r>
            <a:r>
              <a:rPr lang="en-US" altLang="de-DE" sz="1600" dirty="0" err="1">
                <a:latin typeface="Arial"/>
                <a:cs typeface="Arial"/>
              </a:rPr>
              <a:t>sebelumnya</a:t>
            </a:r>
            <a:endParaRPr lang="en-US" altLang="de-DE" sz="1600" dirty="0"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1238" y="1284528"/>
            <a:ext cx="4667325" cy="1092354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numCol="1" rtlCol="0" anchor="ctr">
            <a:spAutoFit/>
          </a:bodyPr>
          <a:lstStyle/>
          <a:p>
            <a:pPr algn="ctr"/>
            <a:r>
              <a:rPr lang="en-US" altLang="ko-KR" sz="1300" dirty="0" err="1">
                <a:latin typeface="Arial"/>
                <a:cs typeface="Arial"/>
              </a:rPr>
              <a:t>Revolusi</a:t>
            </a:r>
            <a:r>
              <a:rPr lang="en-US" altLang="ko-KR" sz="1300" dirty="0">
                <a:latin typeface="Arial"/>
                <a:cs typeface="Arial"/>
              </a:rPr>
              <a:t> </a:t>
            </a:r>
            <a:r>
              <a:rPr lang="en-US" altLang="ko-KR" sz="1300" dirty="0" err="1">
                <a:latin typeface="Arial"/>
                <a:cs typeface="Arial"/>
              </a:rPr>
              <a:t>Industri</a:t>
            </a:r>
            <a:r>
              <a:rPr lang="en-US" altLang="ko-KR" sz="1300" dirty="0">
                <a:latin typeface="Arial"/>
                <a:cs typeface="Arial"/>
              </a:rPr>
              <a:t> </a:t>
            </a:r>
            <a:r>
              <a:rPr lang="id-ID" altLang="ko-KR" sz="1300" dirty="0">
                <a:latin typeface="Arial"/>
                <a:cs typeface="Arial"/>
              </a:rPr>
              <a:t>4.0 </a:t>
            </a:r>
            <a:r>
              <a:rPr lang="en-US" altLang="ko-KR" sz="1300" dirty="0">
                <a:latin typeface="Arial"/>
                <a:cs typeface="Arial"/>
              </a:rPr>
              <a:t> </a:t>
            </a:r>
            <a:r>
              <a:rPr lang="en-US" altLang="ko-KR" sz="1300" b="1" dirty="0" err="1">
                <a:latin typeface="Arial"/>
                <a:cs typeface="Arial"/>
              </a:rPr>
              <a:t>ditandai</a:t>
            </a:r>
            <a:r>
              <a:rPr lang="en-US" altLang="ko-KR" sz="1300" b="1" dirty="0">
                <a:latin typeface="Arial"/>
                <a:cs typeface="Arial"/>
              </a:rPr>
              <a:t> </a:t>
            </a:r>
            <a:r>
              <a:rPr lang="en-US" altLang="ko-KR" sz="1300" b="1" dirty="0" err="1">
                <a:latin typeface="Arial"/>
                <a:cs typeface="Arial"/>
              </a:rPr>
              <a:t>dengan</a:t>
            </a:r>
            <a:r>
              <a:rPr lang="en-US" altLang="ko-KR" sz="1300" b="1" dirty="0">
                <a:latin typeface="Arial"/>
                <a:cs typeface="Arial"/>
              </a:rPr>
              <a:t> </a:t>
            </a:r>
            <a:r>
              <a:rPr lang="id-ID" sz="1300" dirty="0">
                <a:latin typeface="Arial"/>
                <a:cs typeface="Arial"/>
              </a:rPr>
              <a:t>kemunculan </a:t>
            </a:r>
            <a:endParaRPr lang="en-US" sz="1300" dirty="0">
              <a:latin typeface="Arial"/>
              <a:cs typeface="Arial"/>
            </a:endParaRPr>
          </a:p>
          <a:p>
            <a:pPr algn="ctr"/>
            <a:r>
              <a:rPr lang="id-ID" sz="1300" dirty="0">
                <a:latin typeface="Arial"/>
                <a:cs typeface="Arial"/>
              </a:rPr>
              <a:t>superkomput</a:t>
            </a:r>
            <a:r>
              <a:rPr lang="en-US" sz="1300" dirty="0">
                <a:latin typeface="Arial"/>
                <a:cs typeface="Arial"/>
              </a:rPr>
              <a:t>e</a:t>
            </a:r>
            <a:r>
              <a:rPr lang="id-ID" sz="1300" dirty="0">
                <a:latin typeface="Arial"/>
                <a:cs typeface="Arial"/>
              </a:rPr>
              <a:t>r, robot pintar, kendaraan tanpa pengemudi,</a:t>
            </a:r>
            <a:endParaRPr lang="en-US" sz="1300" dirty="0">
              <a:latin typeface="Arial"/>
              <a:cs typeface="Arial"/>
            </a:endParaRPr>
          </a:p>
          <a:p>
            <a:pPr algn="ctr"/>
            <a:r>
              <a:rPr lang="en-US" sz="1300" i="1" dirty="0">
                <a:latin typeface="Arial"/>
                <a:cs typeface="Arial"/>
              </a:rPr>
              <a:t>cloud computing, </a:t>
            </a:r>
            <a:r>
              <a:rPr lang="en-US" sz="1300" dirty="0" err="1">
                <a:latin typeface="Arial"/>
                <a:cs typeface="Arial"/>
              </a:rPr>
              <a:t>sistem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i="1" dirty="0">
                <a:latin typeface="Arial"/>
                <a:cs typeface="Arial"/>
              </a:rPr>
              <a:t>big data,</a:t>
            </a:r>
            <a:r>
              <a:rPr lang="id-ID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rekayasa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genetika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id-ID" sz="1300" dirty="0">
                <a:latin typeface="Arial"/>
                <a:cs typeface="Arial"/>
              </a:rPr>
              <a:t>dan perkembangan neuroteknologi yang memungkinkan manusia </a:t>
            </a:r>
            <a:endParaRPr lang="en-US" sz="1300" dirty="0">
              <a:latin typeface="Arial"/>
              <a:cs typeface="Arial"/>
            </a:endParaRPr>
          </a:p>
          <a:p>
            <a:pPr algn="ctr"/>
            <a:r>
              <a:rPr lang="en-US" sz="1300" dirty="0">
                <a:latin typeface="Arial"/>
                <a:cs typeface="Arial"/>
              </a:rPr>
              <a:t>u</a:t>
            </a:r>
            <a:r>
              <a:rPr lang="id-ID" sz="1300" dirty="0">
                <a:latin typeface="Arial"/>
                <a:cs typeface="Arial"/>
              </a:rPr>
              <a:t>n</a:t>
            </a:r>
            <a:r>
              <a:rPr lang="en-US" sz="1300" dirty="0" err="1">
                <a:latin typeface="Arial"/>
                <a:cs typeface="Arial"/>
              </a:rPr>
              <a:t>tuk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id-ID" sz="1300" dirty="0">
                <a:latin typeface="Arial"/>
                <a:cs typeface="Arial"/>
              </a:rPr>
              <a:t>lebih mengoptimalkan fungsi otak.</a:t>
            </a:r>
          </a:p>
        </p:txBody>
      </p:sp>
      <p:sp>
        <p:nvSpPr>
          <p:cNvPr id="72" name="Textfeld 84"/>
          <p:cNvSpPr txBox="1">
            <a:spLocks noChangeArrowheads="1"/>
          </p:cNvSpPr>
          <p:nvPr/>
        </p:nvSpPr>
        <p:spPr bwMode="auto">
          <a:xfrm rot="5400000">
            <a:off x="9508640" y="3367616"/>
            <a:ext cx="3873997" cy="3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Times" panose="02020603050405020304" pitchFamily="18" charset="0"/>
              <a:buNone/>
            </a:pPr>
            <a:r>
              <a:rPr lang="id-ID" altLang="de-DE" sz="1600" b="1" dirty="0">
                <a:latin typeface="Arial"/>
                <a:cs typeface="Arial"/>
              </a:rPr>
              <a:t>Tingkat Kompleksitas</a:t>
            </a:r>
            <a:endParaRPr lang="de-DE" altLang="de-DE" sz="1600" b="1" dirty="0">
              <a:latin typeface="Arial"/>
              <a:cs typeface="Arial"/>
            </a:endParaRPr>
          </a:p>
        </p:txBody>
      </p:sp>
      <p:sp>
        <p:nvSpPr>
          <p:cNvPr id="74" name="Isosceles Triangle 73"/>
          <p:cNvSpPr/>
          <p:nvPr/>
        </p:nvSpPr>
        <p:spPr>
          <a:xfrm>
            <a:off x="10932079" y="879283"/>
            <a:ext cx="383915" cy="168693"/>
          </a:xfrm>
          <a:prstGeom prst="triangle">
            <a:avLst/>
          </a:prstGeom>
          <a:solidFill>
            <a:srgbClr val="D69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/>
          <p:cNvSpPr/>
          <p:nvPr/>
        </p:nvSpPr>
        <p:spPr>
          <a:xfrm rot="10800000">
            <a:off x="8227399" y="5984634"/>
            <a:ext cx="383915" cy="168693"/>
          </a:xfrm>
          <a:prstGeom prst="triangle">
            <a:avLst/>
          </a:prstGeom>
          <a:solidFill>
            <a:srgbClr val="D69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 rot="10800000">
            <a:off x="5550912" y="5984634"/>
            <a:ext cx="383915" cy="168693"/>
          </a:xfrm>
          <a:prstGeom prst="triangle">
            <a:avLst/>
          </a:prstGeom>
          <a:solidFill>
            <a:srgbClr val="D69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/>
          <p:cNvSpPr/>
          <p:nvPr/>
        </p:nvSpPr>
        <p:spPr>
          <a:xfrm rot="10800000">
            <a:off x="2831970" y="5984634"/>
            <a:ext cx="383915" cy="168693"/>
          </a:xfrm>
          <a:prstGeom prst="triangle">
            <a:avLst/>
          </a:prstGeom>
          <a:solidFill>
            <a:srgbClr val="D69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130153" y="5984634"/>
            <a:ext cx="383915" cy="168693"/>
          </a:xfrm>
          <a:prstGeom prst="triangle">
            <a:avLst/>
          </a:prstGeom>
          <a:solidFill>
            <a:srgbClr val="D69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feld 26"/>
          <p:cNvSpPr txBox="1">
            <a:spLocks noChangeArrowheads="1"/>
          </p:cNvSpPr>
          <p:nvPr/>
        </p:nvSpPr>
        <p:spPr bwMode="auto">
          <a:xfrm>
            <a:off x="311238" y="6637558"/>
            <a:ext cx="1307617" cy="2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de-DE" altLang="de-DE" sz="800" dirty="0">
                <a:latin typeface="Arial"/>
                <a:cs typeface="Arial"/>
              </a:rPr>
              <a:t>Source: DFKI/Bauer IAO</a:t>
            </a:r>
          </a:p>
        </p:txBody>
      </p:sp>
      <p:pic>
        <p:nvPicPr>
          <p:cNvPr id="2050" name="Picture 2" descr="Hasil gambar untuk robot lengan industri otomotif">
            <a:extLst>
              <a:ext uri="{FF2B5EF4-FFF2-40B4-BE49-F238E27FC236}">
                <a16:creationId xmlns:a16="http://schemas.microsoft.com/office/drawing/2014/main" id="{5AC0878E-34CC-784D-AC6D-65FF9EFD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35" y="1635602"/>
            <a:ext cx="2183894" cy="152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0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74FB4B8-A45C-476F-A5A6-082D0BE76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274" y="3229849"/>
            <a:ext cx="11364590" cy="4024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A97D83-76B0-4314-9997-4C2AF8500E67}"/>
              </a:ext>
            </a:extLst>
          </p:cNvPr>
          <p:cNvSpPr txBox="1"/>
          <p:nvPr/>
        </p:nvSpPr>
        <p:spPr>
          <a:xfrm>
            <a:off x="133528" y="102194"/>
            <a:ext cx="96304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9384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ERA INDUSTRI 4.0 </a:t>
            </a:r>
            <a:r>
              <a:rPr lang="en-US" b="1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MENSYARATKAN SDM YANG UNGGUL</a:t>
            </a:r>
            <a:endParaRPr lang="en-US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67C7452-5671-49AB-ACAE-A08CF2EF6FAC}"/>
              </a:ext>
            </a:extLst>
          </p:cNvPr>
          <p:cNvSpPr txBox="1"/>
          <p:nvPr/>
        </p:nvSpPr>
        <p:spPr>
          <a:xfrm>
            <a:off x="106893" y="645292"/>
            <a:ext cx="12058472" cy="73863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Revolusi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Industri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4.0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akibat otomatisasi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tidak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dapat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dihindarkan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dan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seharusnya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dihadapi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dengan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persiapan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sebagai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platform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yang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mendorong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kesempatan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untuk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bertumbuh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lebih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lanjut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sehingga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membutuhkan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SDM dengan skill yang optimal, terutama modal psikologisnya (kognitif, perilaku, sikap kerja, dst nya). </a:t>
            </a:r>
            <a:r>
              <a:rPr lang="en-US" sz="1400" b="1" dirty="0">
                <a:solidFill>
                  <a:srgbClr val="FF0000"/>
                </a:solidFill>
                <a:latin typeface="Arial"/>
                <a:cs typeface="Arial"/>
              </a:rPr>
              <a:t>Manusia tangguh</a:t>
            </a:r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CDB9167D-B4EA-4916-9D78-F97EE2C3BE30}"/>
              </a:ext>
            </a:extLst>
          </p:cNvPr>
          <p:cNvSpPr/>
          <p:nvPr/>
        </p:nvSpPr>
        <p:spPr>
          <a:xfrm>
            <a:off x="223874" y="1694643"/>
            <a:ext cx="2972411" cy="320097"/>
          </a:xfrm>
          <a:prstGeom prst="homePlate">
            <a:avLst/>
          </a:prstGeom>
          <a:solidFill>
            <a:srgbClr val="FDBF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hevron 4">
            <a:extLst>
              <a:ext uri="{FF2B5EF4-FFF2-40B4-BE49-F238E27FC236}">
                <a16:creationId xmlns:a16="http://schemas.microsoft.com/office/drawing/2014/main" id="{68223E40-D0DB-43ED-803B-1998C5FF5F83}"/>
              </a:ext>
            </a:extLst>
          </p:cNvPr>
          <p:cNvSpPr/>
          <p:nvPr/>
        </p:nvSpPr>
        <p:spPr>
          <a:xfrm>
            <a:off x="3013518" y="1694643"/>
            <a:ext cx="2972411" cy="320097"/>
          </a:xfrm>
          <a:prstGeom prst="chevron">
            <a:avLst/>
          </a:prstGeom>
          <a:solidFill>
            <a:srgbClr val="E3A6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hevron 5">
            <a:extLst>
              <a:ext uri="{FF2B5EF4-FFF2-40B4-BE49-F238E27FC236}">
                <a16:creationId xmlns:a16="http://schemas.microsoft.com/office/drawing/2014/main" id="{78954C59-3538-4985-B9EE-5BB8DF0152A1}"/>
              </a:ext>
            </a:extLst>
          </p:cNvPr>
          <p:cNvSpPr/>
          <p:nvPr/>
        </p:nvSpPr>
        <p:spPr>
          <a:xfrm>
            <a:off x="5803163" y="1694643"/>
            <a:ext cx="2972411" cy="320097"/>
          </a:xfrm>
          <a:prstGeom prst="chevron">
            <a:avLst/>
          </a:prstGeom>
          <a:solidFill>
            <a:srgbClr val="D694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Chevron 6">
            <a:extLst>
              <a:ext uri="{FF2B5EF4-FFF2-40B4-BE49-F238E27FC236}">
                <a16:creationId xmlns:a16="http://schemas.microsoft.com/office/drawing/2014/main" id="{0E733E82-4FDC-4587-A2B2-411839B94A46}"/>
              </a:ext>
            </a:extLst>
          </p:cNvPr>
          <p:cNvSpPr/>
          <p:nvPr/>
        </p:nvSpPr>
        <p:spPr>
          <a:xfrm>
            <a:off x="8598375" y="1694643"/>
            <a:ext cx="3277489" cy="320097"/>
          </a:xfrm>
          <a:prstGeom prst="chevron">
            <a:avLst/>
          </a:prstGeom>
          <a:solidFill>
            <a:srgbClr val="3D8F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52F71B-B5C4-4199-B069-F1A1EF01F5CA}"/>
              </a:ext>
            </a:extLst>
          </p:cNvPr>
          <p:cNvSpPr/>
          <p:nvPr/>
        </p:nvSpPr>
        <p:spPr>
          <a:xfrm>
            <a:off x="8619219" y="2370552"/>
            <a:ext cx="3256645" cy="64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78197272-E5DD-4711-9E05-D9D7DA4587CC}"/>
              </a:ext>
            </a:extLst>
          </p:cNvPr>
          <p:cNvSpPr txBox="1"/>
          <p:nvPr/>
        </p:nvSpPr>
        <p:spPr>
          <a:xfrm>
            <a:off x="261833" y="1718385"/>
            <a:ext cx="278376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Industrial 1.0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3FA2CB3E-7261-47C5-A22E-84511FCBB0E4}"/>
              </a:ext>
            </a:extLst>
          </p:cNvPr>
          <p:cNvSpPr txBox="1"/>
          <p:nvPr/>
        </p:nvSpPr>
        <p:spPr>
          <a:xfrm>
            <a:off x="3045593" y="1718385"/>
            <a:ext cx="278376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Industrial 2.0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56760BB4-2B78-4D5E-995D-3B28ED46B043}"/>
              </a:ext>
            </a:extLst>
          </p:cNvPr>
          <p:cNvSpPr txBox="1"/>
          <p:nvPr/>
        </p:nvSpPr>
        <p:spPr>
          <a:xfrm>
            <a:off x="5901301" y="1718384"/>
            <a:ext cx="278376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Industrial 3.0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230D32FD-1E42-482E-B459-2EA793177B79}"/>
              </a:ext>
            </a:extLst>
          </p:cNvPr>
          <p:cNvSpPr txBox="1"/>
          <p:nvPr/>
        </p:nvSpPr>
        <p:spPr>
          <a:xfrm>
            <a:off x="8772018" y="1718385"/>
            <a:ext cx="278376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>
                    <a:lumMod val="95000"/>
                  </a:prstClr>
                </a:solidFill>
                <a:latin typeface="Arial"/>
                <a:cs typeface="Arial"/>
              </a:rPr>
              <a:t>Industrial 4.0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059A120-9653-453D-8F3A-B1A1D6F5492C}"/>
              </a:ext>
            </a:extLst>
          </p:cNvPr>
          <p:cNvSpPr/>
          <p:nvPr/>
        </p:nvSpPr>
        <p:spPr>
          <a:xfrm rot="16200000">
            <a:off x="4225834" y="-1923181"/>
            <a:ext cx="236102" cy="8240022"/>
          </a:xfrm>
          <a:prstGeom prst="leftBrace">
            <a:avLst>
              <a:gd name="adj1" fmla="val 52451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3AACF3-9E74-4DFA-9D6E-590F1D834272}"/>
              </a:ext>
            </a:extLst>
          </p:cNvPr>
          <p:cNvSpPr/>
          <p:nvPr/>
        </p:nvSpPr>
        <p:spPr>
          <a:xfrm>
            <a:off x="143325" y="2410880"/>
            <a:ext cx="8240021" cy="640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404040"/>
                </a:solidFill>
                <a:latin typeface="Arial"/>
                <a:cs typeface="Arial"/>
              </a:rPr>
              <a:t>Labor intensive industry, medium skilled, analogue process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D5B883-1061-4964-8C0A-DCDD94E2DB26}"/>
              </a:ext>
            </a:extLst>
          </p:cNvPr>
          <p:cNvCxnSpPr/>
          <p:nvPr/>
        </p:nvCxnSpPr>
        <p:spPr>
          <a:xfrm>
            <a:off x="8537784" y="2159752"/>
            <a:ext cx="0" cy="9686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B5648AC-4E82-4832-8457-284AEB578BFB}"/>
              </a:ext>
            </a:extLst>
          </p:cNvPr>
          <p:cNvSpPr/>
          <p:nvPr/>
        </p:nvSpPr>
        <p:spPr>
          <a:xfrm rot="16200000">
            <a:off x="10130708" y="545928"/>
            <a:ext cx="212818" cy="3277495"/>
          </a:xfrm>
          <a:prstGeom prst="leftBrace">
            <a:avLst>
              <a:gd name="adj1" fmla="val 52451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B1D971-46E8-47DF-8E08-9FD1BF6A22B5}"/>
              </a:ext>
            </a:extLst>
          </p:cNvPr>
          <p:cNvSpPr/>
          <p:nvPr/>
        </p:nvSpPr>
        <p:spPr>
          <a:xfrm>
            <a:off x="223873" y="1425719"/>
            <a:ext cx="8297747" cy="2298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Posisi</a:t>
            </a: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Saat</a:t>
            </a: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Ini</a:t>
            </a:r>
            <a:endParaRPr lang="en-US" sz="14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4FE7A5-BFDA-425C-9E03-3FA1629C2D2C}"/>
              </a:ext>
            </a:extLst>
          </p:cNvPr>
          <p:cNvSpPr/>
          <p:nvPr/>
        </p:nvSpPr>
        <p:spPr>
          <a:xfrm>
            <a:off x="8598375" y="1425719"/>
            <a:ext cx="2957402" cy="2298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Masa</a:t>
            </a: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Datang</a:t>
            </a:r>
            <a:endParaRPr lang="en-US" sz="14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78F754-8D96-4028-8B8E-D6E10C94DFC6}"/>
              </a:ext>
            </a:extLst>
          </p:cNvPr>
          <p:cNvSpPr/>
          <p:nvPr/>
        </p:nvSpPr>
        <p:spPr>
          <a:xfrm>
            <a:off x="8719365" y="2393423"/>
            <a:ext cx="3446000" cy="6461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16" indent="-171416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Tenaga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berketrampilan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tinggi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16" indent="-171416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Cyber physical, IOT, Nano tech</a:t>
            </a:r>
          </a:p>
          <a:p>
            <a:pPr marL="171416" indent="-171416" defTabSz="91421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Digitalized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5BAB34-ADF0-44C5-A66B-96A930A15BDC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101530" y="1534830"/>
            <a:ext cx="3496845" cy="580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6E7F25-8406-4475-BA76-155918E1DD27}"/>
              </a:ext>
            </a:extLst>
          </p:cNvPr>
          <p:cNvCxnSpPr>
            <a:cxnSpLocks/>
          </p:cNvCxnSpPr>
          <p:nvPr/>
        </p:nvCxnSpPr>
        <p:spPr>
          <a:xfrm flipH="1" flipV="1">
            <a:off x="8703181" y="1532247"/>
            <a:ext cx="742842" cy="838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0A785B3-E604-4566-80EC-EF0B84735697}"/>
              </a:ext>
            </a:extLst>
          </p:cNvPr>
          <p:cNvGrpSpPr/>
          <p:nvPr/>
        </p:nvGrpSpPr>
        <p:grpSpPr>
          <a:xfrm>
            <a:off x="5132004" y="3317066"/>
            <a:ext cx="3340279" cy="3379391"/>
            <a:chOff x="4972438" y="1849761"/>
            <a:chExt cx="3341052" cy="338017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4BDCC67-2F7F-4148-95B5-E0FC166DA5C0}"/>
                </a:ext>
              </a:extLst>
            </p:cNvPr>
            <p:cNvSpPr/>
            <p:nvPr/>
          </p:nvSpPr>
          <p:spPr>
            <a:xfrm>
              <a:off x="4982305" y="1849761"/>
              <a:ext cx="87075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938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OPTIMIS</a:t>
              </a:r>
              <a:endParaRPr lang="en-ID" sz="1300" dirty="0">
                <a:solidFill>
                  <a:prstClr val="white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B6C74C-F6FE-498E-B400-E1CBA3590BD0}"/>
                </a:ext>
              </a:extLst>
            </p:cNvPr>
            <p:cNvSpPr/>
            <p:nvPr/>
          </p:nvSpPr>
          <p:spPr>
            <a:xfrm>
              <a:off x="4982304" y="2305836"/>
              <a:ext cx="3331186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938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SEMANGAT, PANTANG MENYERAH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C1070B3-8C39-449A-A8F8-06CE3C81AA0F}"/>
                </a:ext>
              </a:extLst>
            </p:cNvPr>
            <p:cNvSpPr/>
            <p:nvPr/>
          </p:nvSpPr>
          <p:spPr>
            <a:xfrm>
              <a:off x="4972438" y="2678345"/>
              <a:ext cx="1675459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938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BERPIKIR POSITIF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6A71DC-BA9B-48CF-835B-E7B611F28E5B}"/>
                </a:ext>
              </a:extLst>
            </p:cNvPr>
            <p:cNvSpPr/>
            <p:nvPr/>
          </p:nvSpPr>
          <p:spPr>
            <a:xfrm>
              <a:off x="5005163" y="3053799"/>
              <a:ext cx="97174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938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GEMBIRA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839720-617C-45BA-B32E-018D7F2ABA66}"/>
                </a:ext>
              </a:extLst>
            </p:cNvPr>
            <p:cNvSpPr/>
            <p:nvPr/>
          </p:nvSpPr>
          <p:spPr>
            <a:xfrm>
              <a:off x="5004518" y="3454284"/>
              <a:ext cx="1544562" cy="2924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938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SELF-EFFICACY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132C4F2-C97C-4143-8919-DE6A9E7ACC36}"/>
                </a:ext>
              </a:extLst>
            </p:cNvPr>
            <p:cNvSpPr/>
            <p:nvPr/>
          </p:nvSpPr>
          <p:spPr>
            <a:xfrm>
              <a:off x="4982304" y="3802261"/>
              <a:ext cx="195002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938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PEMBELAJAR SEJATI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74EAEB0-D4A7-4EF6-BF43-189688D4B6C4}"/>
                </a:ext>
              </a:extLst>
            </p:cNvPr>
            <p:cNvSpPr/>
            <p:nvPr/>
          </p:nvSpPr>
          <p:spPr>
            <a:xfrm>
              <a:off x="4982304" y="4189084"/>
              <a:ext cx="2064056" cy="2924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938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KONTROL DIRI / EMOSI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80E5986-D3D2-46AF-AF88-050971F34A1A}"/>
                </a:ext>
              </a:extLst>
            </p:cNvPr>
            <p:cNvSpPr/>
            <p:nvPr/>
          </p:nvSpPr>
          <p:spPr>
            <a:xfrm>
              <a:off x="4982305" y="4937546"/>
              <a:ext cx="1064715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938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prstClr val="white"/>
                  </a:solidFill>
                  <a:latin typeface="Arial"/>
                  <a:ea typeface="ＭＳ Ｐゴシック" charset="0"/>
                  <a:cs typeface="Arial"/>
                </a:rPr>
                <a:t>SPIRITUAL</a:t>
              </a:r>
            </a:p>
          </p:txBody>
        </p:sp>
      </p:grpSp>
      <p:pic>
        <p:nvPicPr>
          <p:cNvPr id="51" name="Picture 2" descr="Image result for bulb icon">
            <a:extLst>
              <a:ext uri="{FF2B5EF4-FFF2-40B4-BE49-F238E27FC236}">
                <a16:creationId xmlns:a16="http://schemas.microsoft.com/office/drawing/2014/main" id="{546FF108-05E3-432C-A41F-B53746EE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9462" y="3311522"/>
            <a:ext cx="423198" cy="4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Related image">
            <a:extLst>
              <a:ext uri="{FF2B5EF4-FFF2-40B4-BE49-F238E27FC236}">
                <a16:creationId xmlns:a16="http://schemas.microsoft.com/office/drawing/2014/main" id="{D95B47CB-027A-4AFB-84AF-94148243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039" y="3698807"/>
            <a:ext cx="250188" cy="3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Image result for positive icon">
            <a:extLst>
              <a:ext uri="{FF2B5EF4-FFF2-40B4-BE49-F238E27FC236}">
                <a16:creationId xmlns:a16="http://schemas.microsoft.com/office/drawing/2014/main" id="{BFE96B10-4DC0-45F6-843B-E5C230D8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25" y="4045798"/>
            <a:ext cx="389059" cy="3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Image result for happy icon">
            <a:extLst>
              <a:ext uri="{FF2B5EF4-FFF2-40B4-BE49-F238E27FC236}">
                <a16:creationId xmlns:a16="http://schemas.microsoft.com/office/drawing/2014/main" id="{E18709BA-6A03-42DD-9922-60EB6819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227" y1="34345" x2="33227" y2="34345"/>
                        <a14:foregroundMark x1="71725" y1="36262" x2="71725" y2="36262"/>
                        <a14:foregroundMark x1="57188" y1="73802" x2="57188" y2="73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16" y="4511345"/>
            <a:ext cx="283844" cy="2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4312A15-2C41-4751-A7D9-7EFD52A30B3C}"/>
              </a:ext>
            </a:extLst>
          </p:cNvPr>
          <p:cNvCxnSpPr>
            <a:cxnSpLocks/>
          </p:cNvCxnSpPr>
          <p:nvPr/>
        </p:nvCxnSpPr>
        <p:spPr>
          <a:xfrm>
            <a:off x="10696518" y="1540633"/>
            <a:ext cx="1002474" cy="873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Image result for sand time icon">
            <a:extLst>
              <a:ext uri="{FF2B5EF4-FFF2-40B4-BE49-F238E27FC236}">
                <a16:creationId xmlns:a16="http://schemas.microsoft.com/office/drawing/2014/main" id="{506DA793-97C6-4443-943E-687A765E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195" y="4875870"/>
            <a:ext cx="283844" cy="2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learning icon">
            <a:extLst>
              <a:ext uri="{FF2B5EF4-FFF2-40B4-BE49-F238E27FC236}">
                <a16:creationId xmlns:a16="http://schemas.microsoft.com/office/drawing/2014/main" id="{8782E7CB-0750-4798-B821-11D430F0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60" y="5264817"/>
            <a:ext cx="354600" cy="26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ray icon">
            <a:extLst>
              <a:ext uri="{FF2B5EF4-FFF2-40B4-BE49-F238E27FC236}">
                <a16:creationId xmlns:a16="http://schemas.microsoft.com/office/drawing/2014/main" id="{85786EB5-CE65-408B-933C-B8CE6647B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215" y="5635517"/>
            <a:ext cx="296405" cy="2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>
            <a:extLst>
              <a:ext uri="{FF2B5EF4-FFF2-40B4-BE49-F238E27FC236}">
                <a16:creationId xmlns:a16="http://schemas.microsoft.com/office/drawing/2014/main" id="{7C3891C3-B175-45E5-8687-FCDF34D2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667" y1="12889" x2="38667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060" y="5968547"/>
            <a:ext cx="354600" cy="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081F67D-5DA3-41EE-A223-B25D3D856594}"/>
              </a:ext>
            </a:extLst>
          </p:cNvPr>
          <p:cNvCxnSpPr>
            <a:cxnSpLocks/>
            <a:endCxn id="23" idx="1"/>
          </p:cNvCxnSpPr>
          <p:nvPr/>
        </p:nvCxnSpPr>
        <p:spPr>
          <a:xfrm flipH="1" flipV="1">
            <a:off x="223874" y="1540633"/>
            <a:ext cx="3369753" cy="873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C78E4C1-99AB-4546-BBDB-7288AB71B43D}"/>
              </a:ext>
            </a:extLst>
          </p:cNvPr>
          <p:cNvSpPr txBox="1"/>
          <p:nvPr/>
        </p:nvSpPr>
        <p:spPr>
          <a:xfrm>
            <a:off x="5141868" y="5953815"/>
            <a:ext cx="162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Spritualitas</a:t>
            </a:r>
          </a:p>
        </p:txBody>
      </p:sp>
    </p:spTree>
    <p:extLst>
      <p:ext uri="{BB962C8B-B14F-4D97-AF65-F5344CB8AC3E}">
        <p14:creationId xmlns:p14="http://schemas.microsoft.com/office/powerpoint/2010/main" val="272621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613" y="87187"/>
            <a:ext cx="7724309" cy="372833"/>
          </a:xfrm>
          <a:prstGeom prst="rect">
            <a:avLst/>
          </a:prstGeom>
        </p:spPr>
        <p:txBody>
          <a:bodyPr wrap="square" lIns="121889" tIns="60944" rIns="121889" bIns="60944">
            <a:spAutoFit/>
          </a:bodyPr>
          <a:lstStyle/>
          <a:p>
            <a:pPr>
              <a:lnSpc>
                <a:spcPct val="110000"/>
              </a:lnSpc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12" y="153852"/>
            <a:ext cx="9630423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HUMAN RESOURCES CAPITAL FOR INDUSTRY 4.0</a:t>
            </a:r>
            <a:endParaRPr lang="tr-TR" sz="1600" b="1" i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613" y="725028"/>
            <a:ext cx="1114826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/>
              <a:t>Dibutuhkan SDM yang pembelajar, kreatif, berkapasitas sosial tinggi, mendengarkan pendapat orang lain, mampu bernalar sehat, fleksibel, dan berani menghadapi tantangan perubahan yang dinamis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38461"/>
          <a:stretch/>
        </p:blipFill>
        <p:spPr>
          <a:xfrm>
            <a:off x="663916" y="1826592"/>
            <a:ext cx="2442101" cy="4548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/>
        </p:spPr>
      </p:pic>
      <p:sp>
        <p:nvSpPr>
          <p:cNvPr id="2" name="Rectangle 1"/>
          <p:cNvSpPr/>
          <p:nvPr/>
        </p:nvSpPr>
        <p:spPr>
          <a:xfrm>
            <a:off x="3011002" y="1775293"/>
            <a:ext cx="928686" cy="460440"/>
          </a:xfrm>
          <a:prstGeom prst="rect">
            <a:avLst/>
          </a:prstGeom>
          <a:solidFill>
            <a:srgbClr val="D69431"/>
          </a:solidFill>
          <a:ln w="19050" cmpd="sng">
            <a:solidFill>
              <a:srgbClr val="D694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15%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11002" y="2312683"/>
            <a:ext cx="928686" cy="4604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17%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11002" y="2820310"/>
            <a:ext cx="928686" cy="460440"/>
          </a:xfrm>
          <a:prstGeom prst="rect">
            <a:avLst/>
          </a:prstGeom>
          <a:solidFill>
            <a:schemeClr val="accent3"/>
          </a:solidFill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262626"/>
                </a:solidFill>
                <a:latin typeface="Arial"/>
                <a:cs typeface="Arial"/>
              </a:rPr>
              <a:t>36%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11002" y="3852546"/>
            <a:ext cx="928686" cy="4604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18%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011002" y="4392001"/>
            <a:ext cx="928686" cy="460440"/>
          </a:xfrm>
          <a:prstGeom prst="rect">
            <a:avLst/>
          </a:prstGeom>
          <a:solidFill>
            <a:srgbClr val="3D8FA6"/>
          </a:solidFill>
          <a:ln w="19050" cmpd="sng">
            <a:solidFill>
              <a:srgbClr val="3D8F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19%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8" t="-1419" r="1568" b="11229"/>
          <a:stretch/>
        </p:blipFill>
        <p:spPr>
          <a:xfrm>
            <a:off x="4648310" y="3450859"/>
            <a:ext cx="929172" cy="884538"/>
          </a:xfrm>
          <a:prstGeom prst="ellipse">
            <a:avLst/>
          </a:prstGeom>
          <a:ln w="28575" cmpd="sng">
            <a:solidFill>
              <a:schemeClr val="accent3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r="5098"/>
          <a:stretch/>
        </p:blipFill>
        <p:spPr>
          <a:xfrm>
            <a:off x="4645070" y="5440452"/>
            <a:ext cx="910060" cy="872728"/>
          </a:xfrm>
          <a:prstGeom prst="ellipse">
            <a:avLst/>
          </a:prstGeom>
          <a:ln w="28575" cmpd="sng">
            <a:solidFill>
              <a:srgbClr val="3D8FA6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7334"/>
          <a:stretch/>
        </p:blipFill>
        <p:spPr>
          <a:xfrm>
            <a:off x="4645069" y="1395656"/>
            <a:ext cx="935651" cy="934087"/>
          </a:xfrm>
          <a:prstGeom prst="ellipse">
            <a:avLst/>
          </a:prstGeom>
          <a:ln w="28575" cmpd="sng">
            <a:solidFill>
              <a:schemeClr val="accent2">
                <a:lumMod val="75000"/>
              </a:schemeClr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-342" r="16106" b="342"/>
          <a:stretch/>
        </p:blipFill>
        <p:spPr>
          <a:xfrm>
            <a:off x="4669931" y="2449831"/>
            <a:ext cx="885930" cy="843744"/>
          </a:xfrm>
          <a:prstGeom prst="ellipse">
            <a:avLst/>
          </a:prstGeom>
          <a:ln w="28575" cmpd="sng">
            <a:solidFill>
              <a:srgbClr val="D69431"/>
            </a:solidFill>
          </a:ln>
        </p:spPr>
      </p:pic>
      <p:cxnSp>
        <p:nvCxnSpPr>
          <p:cNvPr id="9" name="Elbow Connector 8"/>
          <p:cNvCxnSpPr>
            <a:stCxn id="2" idx="3"/>
            <a:endCxn id="50" idx="2"/>
          </p:cNvCxnSpPr>
          <p:nvPr/>
        </p:nvCxnSpPr>
        <p:spPr>
          <a:xfrm>
            <a:off x="3939687" y="2005513"/>
            <a:ext cx="730243" cy="866190"/>
          </a:xfrm>
          <a:prstGeom prst="bentConnector3">
            <a:avLst>
              <a:gd name="adj1" fmla="val 25411"/>
            </a:avLst>
          </a:prstGeom>
          <a:ln>
            <a:solidFill>
              <a:srgbClr val="D694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1" idx="3"/>
            <a:endCxn id="49" idx="2"/>
          </p:cNvCxnSpPr>
          <p:nvPr/>
        </p:nvCxnSpPr>
        <p:spPr>
          <a:xfrm flipV="1">
            <a:off x="3939688" y="1862700"/>
            <a:ext cx="705382" cy="680204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2" idx="3"/>
            <a:endCxn id="46" idx="2"/>
          </p:cNvCxnSpPr>
          <p:nvPr/>
        </p:nvCxnSpPr>
        <p:spPr>
          <a:xfrm>
            <a:off x="3939687" y="3050530"/>
            <a:ext cx="708622" cy="842598"/>
          </a:xfrm>
          <a:prstGeom prst="bentConnector3">
            <a:avLst>
              <a:gd name="adj1" fmla="val 35520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75" r="7619" b="-475"/>
          <a:stretch/>
        </p:blipFill>
        <p:spPr>
          <a:xfrm>
            <a:off x="4690814" y="4493336"/>
            <a:ext cx="889906" cy="871302"/>
          </a:xfrm>
          <a:prstGeom prst="ellips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</p:pic>
      <p:cxnSp>
        <p:nvCxnSpPr>
          <p:cNvPr id="86" name="Elbow Connector 85"/>
          <p:cNvCxnSpPr>
            <a:stCxn id="44" idx="3"/>
            <a:endCxn id="47" idx="2"/>
          </p:cNvCxnSpPr>
          <p:nvPr/>
        </p:nvCxnSpPr>
        <p:spPr>
          <a:xfrm>
            <a:off x="3939688" y="4622221"/>
            <a:ext cx="705382" cy="1254596"/>
          </a:xfrm>
          <a:prstGeom prst="bentConnector3">
            <a:avLst>
              <a:gd name="adj1" fmla="val 50000"/>
            </a:avLst>
          </a:prstGeom>
          <a:ln>
            <a:solidFill>
              <a:srgbClr val="3D8F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43" idx="3"/>
            <a:endCxn id="64" idx="2"/>
          </p:cNvCxnSpPr>
          <p:nvPr/>
        </p:nvCxnSpPr>
        <p:spPr>
          <a:xfrm>
            <a:off x="3939688" y="4082766"/>
            <a:ext cx="751127" cy="84622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5639353" y="2474270"/>
            <a:ext cx="5944431" cy="72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D69431"/>
                </a:solidFill>
              </a:rPr>
              <a:t>Cognitive Abilities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Skill yang </a:t>
            </a:r>
            <a:r>
              <a:rPr lang="en-US" sz="1200" dirty="0" err="1"/>
              <a:t>terdiri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antara</a:t>
            </a:r>
            <a:r>
              <a:rPr lang="en-US" sz="1200" dirty="0"/>
              <a:t> lain: </a:t>
            </a:r>
            <a:r>
              <a:rPr lang="id-ID" sz="1200" i="1" dirty="0"/>
              <a:t>c</a:t>
            </a:r>
            <a:r>
              <a:rPr lang="en-US" sz="1200" i="1" dirty="0" err="1"/>
              <a:t>ognitive</a:t>
            </a:r>
            <a:r>
              <a:rPr lang="en-US" sz="1200" i="1" dirty="0"/>
              <a:t> </a:t>
            </a:r>
            <a:r>
              <a:rPr lang="id-ID" sz="1200" i="1" dirty="0"/>
              <a:t>f</a:t>
            </a:r>
            <a:r>
              <a:rPr lang="en-US" sz="1200" i="1" dirty="0" err="1"/>
              <a:t>lexibility</a:t>
            </a:r>
            <a:r>
              <a:rPr lang="en-US" sz="1200" i="1" dirty="0"/>
              <a:t>, </a:t>
            </a:r>
            <a:r>
              <a:rPr lang="id-ID" sz="1200" i="1" dirty="0"/>
              <a:t>c</a:t>
            </a:r>
            <a:r>
              <a:rPr lang="en-US" sz="1200" i="1" dirty="0" err="1"/>
              <a:t>reativity</a:t>
            </a:r>
            <a:r>
              <a:rPr lang="en-US" sz="1200" i="1" dirty="0"/>
              <a:t>, </a:t>
            </a:r>
            <a:r>
              <a:rPr lang="id-ID" sz="1200" i="1" dirty="0"/>
              <a:t>l</a:t>
            </a:r>
            <a:r>
              <a:rPr lang="en-US" sz="1200" i="1" dirty="0" err="1"/>
              <a:t>ogical</a:t>
            </a:r>
            <a:r>
              <a:rPr lang="en-US" sz="1200" i="1" dirty="0"/>
              <a:t> </a:t>
            </a:r>
            <a:r>
              <a:rPr lang="id-ID" sz="1200" i="1" dirty="0"/>
              <a:t>r</a:t>
            </a:r>
            <a:r>
              <a:rPr lang="en-US" sz="1200" i="1" dirty="0" err="1"/>
              <a:t>easoning</a:t>
            </a:r>
            <a:r>
              <a:rPr lang="en-US" sz="1200" i="1" dirty="0"/>
              <a:t>, </a:t>
            </a:r>
            <a:r>
              <a:rPr lang="id-ID" sz="1200" i="1" dirty="0"/>
              <a:t>p</a:t>
            </a:r>
            <a:r>
              <a:rPr lang="en-US" sz="1200" i="1" dirty="0" err="1"/>
              <a:t>roblem</a:t>
            </a:r>
            <a:r>
              <a:rPr lang="en-US" sz="1200" i="1" dirty="0"/>
              <a:t> </a:t>
            </a:r>
            <a:r>
              <a:rPr lang="id-ID" sz="1200" i="1" dirty="0"/>
              <a:t>s</a:t>
            </a:r>
            <a:r>
              <a:rPr lang="en-US" sz="1200" i="1" dirty="0" err="1"/>
              <a:t>ensitivity</a:t>
            </a:r>
            <a:r>
              <a:rPr lang="en-US" sz="1200" i="1" dirty="0"/>
              <a:t>, </a:t>
            </a:r>
            <a:r>
              <a:rPr lang="id-ID" sz="1200" i="1" dirty="0"/>
              <a:t>m</a:t>
            </a:r>
            <a:r>
              <a:rPr lang="en-US" sz="1200" i="1" dirty="0" err="1"/>
              <a:t>athematical</a:t>
            </a:r>
            <a:r>
              <a:rPr lang="en-US" sz="1200" i="1" dirty="0"/>
              <a:t> </a:t>
            </a:r>
            <a:r>
              <a:rPr lang="id-ID" sz="1200" i="1" dirty="0"/>
              <a:t>r</a:t>
            </a:r>
            <a:r>
              <a:rPr lang="en-US" sz="1200" i="1" dirty="0" err="1"/>
              <a:t>easoning</a:t>
            </a:r>
            <a:r>
              <a:rPr lang="en-US" sz="1200" i="1" dirty="0"/>
              <a:t>, </a:t>
            </a:r>
            <a:r>
              <a:rPr lang="en-US" sz="1200" dirty="0" err="1"/>
              <a:t>dan</a:t>
            </a:r>
            <a:r>
              <a:rPr lang="en-US" sz="1200" i="1" dirty="0"/>
              <a:t> </a:t>
            </a:r>
            <a:r>
              <a:rPr lang="id-ID" sz="1200" i="1" dirty="0"/>
              <a:t>v</a:t>
            </a:r>
            <a:r>
              <a:rPr lang="en-US" sz="1200" i="1" dirty="0" err="1"/>
              <a:t>isualization</a:t>
            </a:r>
            <a:r>
              <a:rPr lang="en-US" sz="1200" i="1" dirty="0"/>
              <a:t> .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639353" y="1399545"/>
            <a:ext cx="6092272" cy="72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</a:rPr>
              <a:t>System Skill</a:t>
            </a:r>
          </a:p>
          <a:p>
            <a:pPr>
              <a:spcBef>
                <a:spcPts val="600"/>
              </a:spcBef>
            </a:pP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i="1" dirty="0"/>
              <a:t>judgement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keputusan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pertimbangan</a:t>
            </a:r>
            <a:r>
              <a:rPr lang="en-US" sz="1200" dirty="0"/>
              <a:t> </a:t>
            </a:r>
            <a:r>
              <a:rPr lang="en-US" sz="1200" i="1" dirty="0"/>
              <a:t>cost-benefit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mengetahui</a:t>
            </a:r>
            <a:r>
              <a:rPr lang="en-US" sz="1200" dirty="0"/>
              <a:t> </a:t>
            </a:r>
            <a:r>
              <a:rPr lang="en-US" sz="1200" dirty="0" err="1"/>
              <a:t>bagaimana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dibuat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dijalankan</a:t>
            </a:r>
            <a:endParaRPr lang="en-US" sz="1200" dirty="0"/>
          </a:p>
        </p:txBody>
      </p:sp>
      <p:sp>
        <p:nvSpPr>
          <p:cNvPr id="98" name="Rectangle 97"/>
          <p:cNvSpPr/>
          <p:nvPr/>
        </p:nvSpPr>
        <p:spPr>
          <a:xfrm>
            <a:off x="5639353" y="3513173"/>
            <a:ext cx="6099089" cy="72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accent3"/>
                </a:solidFill>
              </a:rPr>
              <a:t>Complex Problem Solving</a:t>
            </a:r>
          </a:p>
          <a:p>
            <a:pPr>
              <a:spcBef>
                <a:spcPts val="600"/>
              </a:spcBef>
            </a:pP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memecahkan</a:t>
            </a:r>
            <a:r>
              <a:rPr lang="en-US" sz="1200" dirty="0"/>
              <a:t> </a:t>
            </a:r>
            <a:r>
              <a:rPr lang="en-US" sz="1200" dirty="0" err="1"/>
              <a:t>masalah</a:t>
            </a:r>
            <a:r>
              <a:rPr lang="en-US" sz="1200" dirty="0"/>
              <a:t> yang </a:t>
            </a:r>
            <a:r>
              <a:rPr lang="en-US" sz="1200" dirty="0" err="1"/>
              <a:t>asing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belum</a:t>
            </a:r>
            <a:r>
              <a:rPr lang="en-US" sz="1200" dirty="0"/>
              <a:t> </a:t>
            </a:r>
            <a:r>
              <a:rPr lang="en-US" sz="1200" dirty="0" err="1"/>
              <a:t>diketahui</a:t>
            </a:r>
            <a:r>
              <a:rPr lang="en-US" sz="1200" dirty="0"/>
              <a:t> </a:t>
            </a:r>
            <a:r>
              <a:rPr lang="en-US" sz="1200" dirty="0" err="1"/>
              <a:t>solusinya</a:t>
            </a:r>
            <a:r>
              <a:rPr lang="en-US" sz="1200" dirty="0"/>
              <a:t> di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dunia</a:t>
            </a:r>
            <a:r>
              <a:rPr lang="en-US" sz="1200" dirty="0"/>
              <a:t> </a:t>
            </a:r>
            <a:r>
              <a:rPr lang="en-US" sz="1200" dirty="0" err="1"/>
              <a:t>nyata</a:t>
            </a:r>
            <a:r>
              <a:rPr lang="en-US" sz="1200" dirty="0"/>
              <a:t>.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639353" y="4559592"/>
            <a:ext cx="6092272" cy="72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D69431"/>
                </a:solidFill>
              </a:rPr>
              <a:t>Process Skill</a:t>
            </a:r>
          </a:p>
          <a:p>
            <a:pPr>
              <a:spcBef>
                <a:spcPts val="600"/>
              </a:spcBef>
            </a:pPr>
            <a:r>
              <a:rPr lang="en-US" sz="1200" dirty="0" err="1"/>
              <a:t>Kemampuan</a:t>
            </a:r>
            <a:r>
              <a:rPr lang="en-US" sz="1200" dirty="0"/>
              <a:t>: </a:t>
            </a:r>
            <a:r>
              <a:rPr lang="en-US" sz="1200" i="1" dirty="0"/>
              <a:t>active listening</a:t>
            </a:r>
            <a:r>
              <a:rPr lang="id-ID" sz="1200" i="1" dirty="0"/>
              <a:t> </a:t>
            </a:r>
            <a:r>
              <a:rPr lang="id-ID" sz="1200" dirty="0"/>
              <a:t>(menjadi pendengar yang baik)</a:t>
            </a:r>
            <a:r>
              <a:rPr lang="en-US" sz="1200" dirty="0"/>
              <a:t>, </a:t>
            </a:r>
            <a:r>
              <a:rPr lang="en-US" sz="1200" i="1" dirty="0"/>
              <a:t>logical thinking,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i="1" dirty="0"/>
              <a:t>monitoring self and the others</a:t>
            </a:r>
            <a:endParaRPr lang="en-US" sz="1200" dirty="0"/>
          </a:p>
        </p:txBody>
      </p:sp>
      <p:sp>
        <p:nvSpPr>
          <p:cNvPr id="101" name="Rectangle 100"/>
          <p:cNvSpPr/>
          <p:nvPr/>
        </p:nvSpPr>
        <p:spPr>
          <a:xfrm>
            <a:off x="572386" y="1297676"/>
            <a:ext cx="1994952" cy="307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Skills</a:t>
            </a:r>
            <a:endParaRPr lang="en-US" sz="1400" dirty="0"/>
          </a:p>
        </p:txBody>
      </p:sp>
      <p:sp>
        <p:nvSpPr>
          <p:cNvPr id="102" name="Rectangle 101"/>
          <p:cNvSpPr/>
          <p:nvPr/>
        </p:nvSpPr>
        <p:spPr>
          <a:xfrm>
            <a:off x="2554512" y="1204011"/>
            <a:ext cx="1845229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Scale of Skill</a:t>
            </a:r>
          </a:p>
          <a:p>
            <a:pPr algn="ctr"/>
            <a:r>
              <a:rPr lang="en-US" sz="1400" b="1" i="1" dirty="0"/>
              <a:t>Demand in 2020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72386" y="6409397"/>
            <a:ext cx="11159239" cy="43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(Share of jobs requiring skills family as part of their core skill set, %)</a:t>
            </a:r>
          </a:p>
          <a:p>
            <a:r>
              <a:rPr lang="en-US" sz="11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Sumber</a:t>
            </a: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The Future of Jobs Report, World Economic Forum,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definisi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skill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berdasarkan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O*NET Content Model, US Department of Labor &amp; Bureau of Labor Statistics</a:t>
            </a:r>
            <a:endParaRPr lang="en-US" sz="11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639353" y="5576243"/>
            <a:ext cx="6099089" cy="72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3D8FA6"/>
                </a:solidFill>
              </a:rPr>
              <a:t>Social Skill</a:t>
            </a:r>
          </a:p>
          <a:p>
            <a:pPr>
              <a:spcBef>
                <a:spcPts val="600"/>
              </a:spcBef>
            </a:pP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koordinasi</a:t>
            </a:r>
            <a:r>
              <a:rPr lang="en-US" sz="1200" dirty="0"/>
              <a:t>, </a:t>
            </a:r>
            <a:r>
              <a:rPr lang="en-US" sz="1200" dirty="0" err="1"/>
              <a:t>negosiasi</a:t>
            </a:r>
            <a:r>
              <a:rPr lang="en-US" sz="1200" dirty="0"/>
              <a:t>, </a:t>
            </a:r>
            <a:r>
              <a:rPr lang="en-US" sz="1200" dirty="0" err="1"/>
              <a:t>persuasi</a:t>
            </a:r>
            <a:r>
              <a:rPr lang="en-US" sz="1200" dirty="0"/>
              <a:t>, </a:t>
            </a:r>
            <a:r>
              <a:rPr lang="en-US" sz="1200" i="1" dirty="0"/>
              <a:t>mentoring, </a:t>
            </a:r>
            <a:r>
              <a:rPr lang="id-ID" sz="1200" dirty="0"/>
              <a:t>berempati</a:t>
            </a:r>
            <a:r>
              <a:rPr lang="id-ID" sz="1200" i="1" dirty="0"/>
              <a:t>, </a:t>
            </a:r>
            <a:r>
              <a:rPr lang="en-US" sz="1200" dirty="0" err="1"/>
              <a:t>kepekaan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bantuan</a:t>
            </a:r>
            <a:r>
              <a:rPr lang="en-US" sz="1200" dirty="0"/>
              <a:t> </a:t>
            </a:r>
            <a:r>
              <a:rPr lang="en-US" sz="1200" dirty="0" err="1"/>
              <a:t>hingga</a:t>
            </a:r>
            <a:r>
              <a:rPr lang="en-US" sz="1200" dirty="0"/>
              <a:t> </a:t>
            </a:r>
            <a:r>
              <a:rPr lang="en-US" sz="1200" i="1" dirty="0"/>
              <a:t>emotional intelligence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3011002" y="3336436"/>
            <a:ext cx="928686" cy="46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262626"/>
                </a:solidFill>
                <a:latin typeface="Arial"/>
                <a:cs typeface="Arial"/>
              </a:rPr>
              <a:t>10%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11002" y="4923039"/>
            <a:ext cx="928686" cy="46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262626"/>
                </a:solidFill>
                <a:latin typeface="Arial"/>
                <a:cs typeface="Arial"/>
              </a:rPr>
              <a:t>13%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11002" y="5436778"/>
            <a:ext cx="928686" cy="46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262626"/>
                </a:solidFill>
                <a:latin typeface="Arial"/>
                <a:cs typeface="Arial"/>
              </a:rPr>
              <a:t>12%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11002" y="5943019"/>
            <a:ext cx="928686" cy="46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262626"/>
                </a:solidFill>
                <a:latin typeface="Arial"/>
                <a:cs typeface="Arial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682099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1268</Words>
  <Application>Microsoft Macintosh PowerPoint</Application>
  <PresentationFormat>Widescreen</PresentationFormat>
  <Paragraphs>135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맑은 고딕</vt:lpstr>
      <vt:lpstr>ＭＳ Ｐゴシック</vt:lpstr>
      <vt:lpstr>Arial</vt:lpstr>
      <vt:lpstr>Calibri</vt:lpstr>
      <vt:lpstr>Calibri Light</vt:lpstr>
      <vt:lpstr>Chalkduster</vt:lpstr>
      <vt:lpstr>Frutiger 45 Light</vt:lpstr>
      <vt:lpstr>Helvetica Neue</vt:lpstr>
      <vt:lpstr>Shadows Into Light</vt:lpstr>
      <vt:lpstr>Times</vt:lpstr>
      <vt:lpstr>Varela Round</vt:lpstr>
      <vt:lpstr>Wingdings</vt:lpstr>
      <vt:lpstr>Office Theme</vt:lpstr>
      <vt:lpstr>1_Office Theme</vt:lpstr>
      <vt:lpstr>Blank Page</vt:lpstr>
      <vt:lpstr>Trinculo template</vt:lpstr>
      <vt:lpstr>Pola Pikir dan Pola Sikap SDM Indonesia dalam menghadapi Persaingan Global di Era Digital </vt:lpstr>
      <vt:lpstr>KONDISI SDM INDONESIA SEKARANG (Kualitatif)</vt:lpstr>
      <vt:lpstr>PowerPoint Presentation</vt:lpstr>
      <vt:lpstr>PowerPoint Presentation</vt:lpstr>
      <vt:lpstr>POTRET SDM INDONESIA HARI INI (dalam beberapa Indikator Kuantitatif)</vt:lpstr>
      <vt:lpstr>Tenaga Kerja (Human Capital)</vt:lpstr>
      <vt:lpstr>PowerPoint Presentation</vt:lpstr>
      <vt:lpstr>PowerPoint Presentation</vt:lpstr>
      <vt:lpstr>PowerPoint Presentation</vt:lpstr>
      <vt:lpstr>PERTANYAANNYA : BAGAIMANA KITA MENCAPAI NYA ?</vt:lpstr>
      <vt:lpstr>PowerPoint Presentation</vt:lpstr>
      <vt:lpstr>Revolusi Mental – POKJA NASIONAL GNRM</vt:lpstr>
      <vt:lpstr>Apa Itu Revolusi Mental?</vt:lpstr>
      <vt:lpstr>Visi Gerakan Nasional Revolusi Mental</vt:lpstr>
      <vt:lpstr>PowerPoint Presentation</vt:lpstr>
      <vt:lpstr>PowerPoint Presentation</vt:lpstr>
      <vt:lpstr>Sasaran Gerakan Revolusi Mental</vt:lpstr>
      <vt:lpstr>Sinergi Lintas-Jalan dalam Menggerakkan Revolusi Mental</vt:lpstr>
      <vt:lpstr>Sistem Berlapis Pendukung Revolusi Mental</vt:lpstr>
      <vt:lpstr>KESIMPULAN :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 Pikir dan Pola Sikap SDM Indonesia dalam menghadapi Persaingan Global di Era Digital </dc:title>
  <dc:creator>Microsoft Office User</dc:creator>
  <cp:lastModifiedBy>Microsoft Office User</cp:lastModifiedBy>
  <cp:revision>89</cp:revision>
  <dcterms:created xsi:type="dcterms:W3CDTF">2019-06-23T12:42:42Z</dcterms:created>
  <dcterms:modified xsi:type="dcterms:W3CDTF">2019-06-23T16:20:30Z</dcterms:modified>
</cp:coreProperties>
</file>